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1"/>
  </p:notesMasterIdLst>
  <p:handoutMasterIdLst>
    <p:handoutMasterId r:id="rId42"/>
  </p:handoutMasterIdLst>
  <p:sldIdLst>
    <p:sldId id="256" r:id="rId5"/>
    <p:sldId id="312" r:id="rId6"/>
    <p:sldId id="263" r:id="rId7"/>
    <p:sldId id="344" r:id="rId8"/>
    <p:sldId id="287" r:id="rId9"/>
    <p:sldId id="313" r:id="rId10"/>
    <p:sldId id="315" r:id="rId11"/>
    <p:sldId id="316" r:id="rId12"/>
    <p:sldId id="289" r:id="rId13"/>
    <p:sldId id="290" r:id="rId14"/>
    <p:sldId id="291" r:id="rId15"/>
    <p:sldId id="292" r:id="rId16"/>
    <p:sldId id="293" r:id="rId17"/>
    <p:sldId id="317" r:id="rId18"/>
    <p:sldId id="318" r:id="rId19"/>
    <p:sldId id="294" r:id="rId20"/>
    <p:sldId id="319" r:id="rId21"/>
    <p:sldId id="320" r:id="rId22"/>
    <p:sldId id="321" r:id="rId23"/>
    <p:sldId id="295" r:id="rId24"/>
    <p:sldId id="296" r:id="rId25"/>
    <p:sldId id="329" r:id="rId26"/>
    <p:sldId id="306" r:id="rId27"/>
    <p:sldId id="337" r:id="rId28"/>
    <p:sldId id="341" r:id="rId29"/>
    <p:sldId id="307" r:id="rId30"/>
    <p:sldId id="333" r:id="rId31"/>
    <p:sldId id="330" r:id="rId32"/>
    <p:sldId id="334" r:id="rId33"/>
    <p:sldId id="331" r:id="rId34"/>
    <p:sldId id="335" r:id="rId35"/>
    <p:sldId id="332" r:id="rId36"/>
    <p:sldId id="336" r:id="rId37"/>
    <p:sldId id="342" r:id="rId38"/>
    <p:sldId id="343" r:id="rId39"/>
    <p:sldId id="3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6" autoAdjust="0"/>
    <p:restoredTop sz="94719"/>
  </p:normalViewPr>
  <p:slideViewPr>
    <p:cSldViewPr snapToGrid="0">
      <p:cViewPr varScale="1">
        <p:scale>
          <a:sx n="152" d="100"/>
          <a:sy n="152" d="100"/>
        </p:scale>
        <p:origin x="1480"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5/22/24</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5</a:t>
            </a:fld>
            <a:endParaRPr lang="en-US"/>
          </a:p>
        </p:txBody>
      </p:sp>
    </p:spTree>
    <p:extLst>
      <p:ext uri="{BB962C8B-B14F-4D97-AF65-F5344CB8AC3E}">
        <p14:creationId xmlns:p14="http://schemas.microsoft.com/office/powerpoint/2010/main" val="121031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for non-AMC RMACC members to access CURC</a:t>
            </a:r>
          </a:p>
        </p:txBody>
      </p:sp>
      <p:sp>
        <p:nvSpPr>
          <p:cNvPr id="4" name="Slide Number Placeholder 3"/>
          <p:cNvSpPr>
            <a:spLocks noGrp="1"/>
          </p:cNvSpPr>
          <p:nvPr>
            <p:ph type="sldNum" sz="quarter" idx="5"/>
          </p:nvPr>
        </p:nvSpPr>
        <p:spPr/>
        <p:txBody>
          <a:bodyPr/>
          <a:lstStyle/>
          <a:p>
            <a:fld id="{F59E7691-A93E-264A-93A6-CD1131F7356E}" type="slidenum">
              <a:rPr lang="en-US" smtClean="0"/>
              <a:t>6</a:t>
            </a:fld>
            <a:endParaRPr lang="en-US"/>
          </a:p>
        </p:txBody>
      </p:sp>
    </p:spTree>
    <p:extLst>
      <p:ext uri="{BB962C8B-B14F-4D97-AF65-F5344CB8AC3E}">
        <p14:creationId xmlns:p14="http://schemas.microsoft.com/office/powerpoint/2010/main" val="364592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7</a:t>
            </a:fld>
            <a:endParaRPr lang="en-US"/>
          </a:p>
        </p:txBody>
      </p:sp>
    </p:spTree>
    <p:extLst>
      <p:ext uri="{BB962C8B-B14F-4D97-AF65-F5344CB8AC3E}">
        <p14:creationId xmlns:p14="http://schemas.microsoft.com/office/powerpoint/2010/main" val="233357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8</a:t>
            </a:fld>
            <a:endParaRPr lang="en-US"/>
          </a:p>
        </p:txBody>
      </p:sp>
    </p:spTree>
    <p:extLst>
      <p:ext uri="{BB962C8B-B14F-4D97-AF65-F5344CB8AC3E}">
        <p14:creationId xmlns:p14="http://schemas.microsoft.com/office/powerpoint/2010/main" val="146283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method of data transfer has a maximum file size of 10GB</a:t>
            </a:r>
          </a:p>
        </p:txBody>
      </p:sp>
      <p:sp>
        <p:nvSpPr>
          <p:cNvPr id="4" name="Slide Number Placeholder 3"/>
          <p:cNvSpPr>
            <a:spLocks noGrp="1"/>
          </p:cNvSpPr>
          <p:nvPr>
            <p:ph type="sldNum" sz="quarter" idx="5"/>
          </p:nvPr>
        </p:nvSpPr>
        <p:spPr/>
        <p:txBody>
          <a:bodyPr/>
          <a:lstStyle/>
          <a:p>
            <a:fld id="{F59E7691-A93E-264A-93A6-CD1131F7356E}" type="slidenum">
              <a:rPr lang="en-US" smtClean="0"/>
              <a:t>18</a:t>
            </a:fld>
            <a:endParaRPr lang="en-US"/>
          </a:p>
        </p:txBody>
      </p:sp>
    </p:spTree>
    <p:extLst>
      <p:ext uri="{BB962C8B-B14F-4D97-AF65-F5344CB8AC3E}">
        <p14:creationId xmlns:p14="http://schemas.microsoft.com/office/powerpoint/2010/main" val="329904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999271-A573-1E42-984E-4EB780E50D50}"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99271-A573-1E42-984E-4EB780E50D50}"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079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079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999271-A573-1E42-984E-4EB780E50D50}"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999271-A573-1E42-984E-4EB780E50D50}" type="datetimeFigureOut">
              <a:rPr lang="en-US" smtClean="0"/>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999271-A573-1E42-984E-4EB780E50D50}" type="datetimeFigureOut">
              <a:rPr lang="en-US" smtClean="0"/>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99271-A573-1E42-984E-4EB780E50D50}" type="datetimeFigureOut">
              <a:rPr lang="en-US" smtClean="0"/>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9271-A573-1E42-984E-4EB780E50D50}"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9271-A573-1E42-984E-4EB780E50D50}"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1631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931387" y="6356349"/>
            <a:ext cx="81741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5/22/24</a:t>
            </a:fld>
            <a:endParaRPr lang="en-US"/>
          </a:p>
        </p:txBody>
      </p:sp>
      <p:sp>
        <p:nvSpPr>
          <p:cNvPr id="5" name="Footer Placeholder 4"/>
          <p:cNvSpPr>
            <a:spLocks noGrp="1"/>
          </p:cNvSpPr>
          <p:nvPr>
            <p:ph type="ftr" sz="quarter" idx="3"/>
          </p:nvPr>
        </p:nvSpPr>
        <p:spPr>
          <a:xfrm>
            <a:off x="412230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3">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4"/>
          <a:stretch>
            <a:fillRect/>
          </a:stretch>
        </p:blipFill>
        <p:spPr>
          <a:xfrm>
            <a:off x="494348" y="6188959"/>
            <a:ext cx="2210435" cy="439831"/>
          </a:xfrm>
          <a:prstGeom prst="rect">
            <a:avLst/>
          </a:prstGeom>
        </p:spPr>
      </p:pic>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ndemand-rmacc.rc.colorado.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ondemand.rc.colorado.edu/" TargetMode="External"/><Relationship Id="rId2" Type="http://schemas.openxmlformats.org/officeDocument/2006/relationships/hyperlink" Target="https://ondemand-rmacc.rc.colorado.edu/"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ResearchComputing/rmacc_2024"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gateways/OnDemand.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urc.readthedocs.io/en/latest/gateways/jupyterhub.html?#creating-your-own-custom-jupyter-kerne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urc.readthedocs.io/en/latest/gateways/OnDemand.html#installing-dependencies-for-rstudio-currently-available-only-on-alpine"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urc.readthedocs.io/en/latest/gateways/OnDemand.html#installing-vs-code-server-extension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ResearchComputing/rmacc_202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ndemand.rc.colorado.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ondemand-rmacc.rc.colorado.ed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dentity.access-ci.org/new-user.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70500" y="4609616"/>
            <a:ext cx="9924231" cy="1465364"/>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Alpine in your Browser with Open OnDemand</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3FDD839-84AA-7560-B15E-AC7D53754B62}"/>
              </a:ext>
            </a:extLst>
          </p:cNvPr>
          <p:cNvSpPr>
            <a:spLocks noGrp="1"/>
          </p:cNvSpPr>
          <p:nvPr>
            <p:ph type="title"/>
          </p:nvPr>
        </p:nvSpPr>
        <p:spPr>
          <a:xfrm>
            <a:off x="838200" y="365125"/>
            <a:ext cx="10515600" cy="1325563"/>
          </a:xfrm>
        </p:spPr>
        <p:txBody>
          <a:bodyPr/>
          <a:lstStyle/>
          <a:p>
            <a:r>
              <a:rPr lang="en-US" dirty="0"/>
              <a:t>Logging In</a:t>
            </a:r>
          </a:p>
        </p:txBody>
      </p:sp>
      <p:sp>
        <p:nvSpPr>
          <p:cNvPr id="10" name="Content Placeholder 2">
            <a:extLst>
              <a:ext uri="{FF2B5EF4-FFF2-40B4-BE49-F238E27FC236}">
                <a16:creationId xmlns:a16="http://schemas.microsoft.com/office/drawing/2014/main" id="{9D736D21-EB3F-99CA-9B66-B4A9129864CE}"/>
              </a:ext>
            </a:extLst>
          </p:cNvPr>
          <p:cNvSpPr>
            <a:spLocks noGrp="1"/>
          </p:cNvSpPr>
          <p:nvPr>
            <p:ph idx="1"/>
          </p:nvPr>
        </p:nvSpPr>
        <p:spPr>
          <a:xfrm>
            <a:off x="838200" y="1825625"/>
            <a:ext cx="10515600" cy="1686630"/>
          </a:xfrm>
        </p:spPr>
        <p:txBody>
          <a:bodyPr vert="horz" lIns="91440" tIns="45720" rIns="91440" bIns="45720" rtlCol="0" anchor="t">
            <a:normAutofit/>
          </a:bodyPr>
          <a:lstStyle/>
          <a:p>
            <a:r>
              <a:rPr lang="en-US" dirty="0">
                <a:cs typeface="Arial"/>
              </a:rPr>
              <a:t>Visit </a:t>
            </a:r>
            <a:r>
              <a:rPr lang="en-US" dirty="0">
                <a:cs typeface="Arial"/>
                <a:hlinkClick r:id="rId2"/>
              </a:rPr>
              <a:t>https://ondemand-rmacc.rc.colorado.edu</a:t>
            </a:r>
            <a:r>
              <a:rPr lang="en-US" dirty="0">
                <a:cs typeface="Arial"/>
              </a:rPr>
              <a:t> </a:t>
            </a:r>
            <a:endParaRPr lang="en-US" dirty="0"/>
          </a:p>
          <a:p>
            <a:pPr lvl="1"/>
            <a:r>
              <a:rPr lang="en-US" dirty="0">
                <a:cs typeface="Arial"/>
              </a:rPr>
              <a:t>You will be re-directed to the </a:t>
            </a:r>
            <a:r>
              <a:rPr lang="en-US" dirty="0" err="1">
                <a:cs typeface="Arial"/>
              </a:rPr>
              <a:t>CILogon</a:t>
            </a:r>
            <a:r>
              <a:rPr lang="en-US" dirty="0">
                <a:cs typeface="Arial"/>
              </a:rPr>
              <a:t> sign-in page:</a:t>
            </a:r>
          </a:p>
        </p:txBody>
      </p:sp>
      <p:pic>
        <p:nvPicPr>
          <p:cNvPr id="6" name="Picture 5" descr="A screenshot of a computer&#10;&#10;Description automatically generated">
            <a:extLst>
              <a:ext uri="{FF2B5EF4-FFF2-40B4-BE49-F238E27FC236}">
                <a16:creationId xmlns:a16="http://schemas.microsoft.com/office/drawing/2014/main" id="{2AA6FFC2-A990-7339-26E8-225B9D1C79EA}"/>
              </a:ext>
            </a:extLst>
          </p:cNvPr>
          <p:cNvPicPr>
            <a:picLocks noChangeAspect="1"/>
          </p:cNvPicPr>
          <p:nvPr/>
        </p:nvPicPr>
        <p:blipFill>
          <a:blip r:embed="rId3"/>
          <a:stretch>
            <a:fillRect/>
          </a:stretch>
        </p:blipFill>
        <p:spPr>
          <a:xfrm>
            <a:off x="1370505" y="3073182"/>
            <a:ext cx="7772400" cy="2153797"/>
          </a:xfrm>
          <a:prstGeom prst="rect">
            <a:avLst/>
          </a:prstGeom>
        </p:spPr>
      </p:pic>
    </p:spTree>
    <p:extLst>
      <p:ext uri="{BB962C8B-B14F-4D97-AF65-F5344CB8AC3E}">
        <p14:creationId xmlns:p14="http://schemas.microsoft.com/office/powerpoint/2010/main" val="411600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p:txBody>
          <a:bodyPr/>
          <a:lstStyle/>
          <a:p>
            <a:r>
              <a:rPr lang="en-US" dirty="0">
                <a:ea typeface="+mj-lt"/>
                <a:cs typeface="+mj-lt"/>
              </a:rPr>
              <a:t>Logging In</a:t>
            </a:r>
            <a:endParaRPr lang="en-US" dirty="0"/>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idx="1"/>
          </p:nvPr>
        </p:nvSpPr>
        <p:spPr>
          <a:xfrm>
            <a:off x="838200" y="1690688"/>
            <a:ext cx="10515600" cy="1269911"/>
          </a:xfrm>
        </p:spPr>
        <p:txBody>
          <a:bodyPr vert="horz" lIns="91440" tIns="45720" rIns="91440" bIns="45720" rtlCol="0" anchor="t">
            <a:normAutofit/>
          </a:bodyPr>
          <a:lstStyle/>
          <a:p>
            <a:r>
              <a:rPr lang="en-US" dirty="0">
                <a:cs typeface="Arial"/>
              </a:rPr>
              <a:t>Select your identity provider </a:t>
            </a:r>
          </a:p>
          <a:p>
            <a:pPr lvl="1"/>
            <a:r>
              <a:rPr lang="en-US" dirty="0">
                <a:cs typeface="Arial"/>
              </a:rPr>
              <a:t>AMC or RMACC: select ‘ACCESS CI (XSEDE)’</a:t>
            </a:r>
          </a:p>
          <a:p>
            <a:pPr lvl="1"/>
            <a:r>
              <a:rPr lang="en-US" dirty="0">
                <a:cs typeface="Arial"/>
              </a:rPr>
              <a:t>CSU: select ‘Colorado State University’</a:t>
            </a:r>
          </a:p>
          <a:p>
            <a:pPr lvl="1"/>
            <a:endParaRPr lang="en-US" dirty="0">
              <a:cs typeface="Arial"/>
            </a:endParaRPr>
          </a:p>
        </p:txBody>
      </p:sp>
      <p:pic>
        <p:nvPicPr>
          <p:cNvPr id="6" name="Picture 5" descr="A screenshot of a log on&#10;&#10;Description automatically generated">
            <a:extLst>
              <a:ext uri="{FF2B5EF4-FFF2-40B4-BE49-F238E27FC236}">
                <a16:creationId xmlns:a16="http://schemas.microsoft.com/office/drawing/2014/main" id="{F8F7B806-0A5E-977D-D5A9-F1F5DCD2871D}"/>
              </a:ext>
            </a:extLst>
          </p:cNvPr>
          <p:cNvPicPr>
            <a:picLocks noChangeAspect="1"/>
          </p:cNvPicPr>
          <p:nvPr/>
        </p:nvPicPr>
        <p:blipFill>
          <a:blip r:embed="rId2"/>
          <a:stretch>
            <a:fillRect/>
          </a:stretch>
        </p:blipFill>
        <p:spPr>
          <a:xfrm>
            <a:off x="3540816" y="3187816"/>
            <a:ext cx="5110367" cy="2573017"/>
          </a:xfrm>
          <a:prstGeom prst="rect">
            <a:avLst/>
          </a:prstGeom>
        </p:spPr>
      </p:pic>
    </p:spTree>
    <p:extLst>
      <p:ext uri="{BB962C8B-B14F-4D97-AF65-F5344CB8AC3E}">
        <p14:creationId xmlns:p14="http://schemas.microsoft.com/office/powerpoint/2010/main" val="126481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a:xfrm>
            <a:off x="838200" y="513171"/>
            <a:ext cx="5942550" cy="1325563"/>
          </a:xfrm>
        </p:spPr>
        <p:txBody>
          <a:bodyPr anchor="ctr">
            <a:normAutofit/>
          </a:bodyPr>
          <a:lstStyle/>
          <a:p>
            <a:r>
              <a:rPr lang="en-US" dirty="0">
                <a:ea typeface="+mj-lt"/>
                <a:cs typeface="+mj-lt"/>
              </a:rPr>
              <a:t>Logging In (cont.)</a:t>
            </a:r>
            <a:endParaRPr lang="en-US" dirty="0"/>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sz="half" idx="1"/>
          </p:nvPr>
        </p:nvSpPr>
        <p:spPr>
          <a:xfrm>
            <a:off x="914400" y="1952675"/>
            <a:ext cx="5181600" cy="3273665"/>
          </a:xfrm>
        </p:spPr>
        <p:txBody>
          <a:bodyPr vert="horz" lIns="91440" tIns="45720" rIns="91440" bIns="45720" rtlCol="0" anchor="t">
            <a:normAutofit fontScale="92500" lnSpcReduction="10000"/>
          </a:bodyPr>
          <a:lstStyle/>
          <a:p>
            <a:r>
              <a:rPr lang="en-US" dirty="0"/>
              <a:t>CU Boulder: Authenticate with your </a:t>
            </a:r>
            <a:r>
              <a:rPr lang="en-US" dirty="0" err="1"/>
              <a:t>Identikey</a:t>
            </a:r>
            <a:r>
              <a:rPr lang="en-US" dirty="0"/>
              <a:t> and Password</a:t>
            </a:r>
          </a:p>
          <a:p>
            <a:r>
              <a:rPr lang="en-US" dirty="0"/>
              <a:t>CSU: Authenticate with your EID and Password</a:t>
            </a:r>
          </a:p>
          <a:p>
            <a:r>
              <a:rPr lang="en-US" dirty="0"/>
              <a:t>AMC and RMACC: You will be redirected to the ACCESS-CI login page</a:t>
            </a:r>
          </a:p>
          <a:p>
            <a:pPr lvl="1"/>
            <a:r>
              <a:rPr lang="en-US" sz="2800" dirty="0"/>
              <a:t>Use your ACCESS username and password</a:t>
            </a:r>
            <a:endParaRPr lang="en-US" sz="2800" dirty="0">
              <a:cs typeface="Arial"/>
            </a:endParaRPr>
          </a:p>
        </p:txBody>
      </p:sp>
      <p:pic>
        <p:nvPicPr>
          <p:cNvPr id="6" name="Picture 5">
            <a:extLst>
              <a:ext uri="{FF2B5EF4-FFF2-40B4-BE49-F238E27FC236}">
                <a16:creationId xmlns:a16="http://schemas.microsoft.com/office/drawing/2014/main" id="{982E4E7D-FA29-54BB-F494-398B0BFF1933}"/>
              </a:ext>
            </a:extLst>
          </p:cNvPr>
          <p:cNvPicPr>
            <a:picLocks noChangeAspect="1"/>
          </p:cNvPicPr>
          <p:nvPr/>
        </p:nvPicPr>
        <p:blipFill rotWithShape="1">
          <a:blip r:embed="rId2"/>
          <a:srcRect l="12046" r="7149"/>
          <a:stretch/>
        </p:blipFill>
        <p:spPr>
          <a:xfrm>
            <a:off x="7331401" y="1734834"/>
            <a:ext cx="3542950" cy="3976912"/>
          </a:xfrm>
          <a:prstGeom prst="rect">
            <a:avLst/>
          </a:prstGeom>
          <a:ln>
            <a:solidFill>
              <a:schemeClr val="tx1"/>
            </a:solidFill>
          </a:ln>
        </p:spPr>
      </p:pic>
    </p:spTree>
    <p:extLst>
      <p:ext uri="{BB962C8B-B14F-4D97-AF65-F5344CB8AC3E}">
        <p14:creationId xmlns:p14="http://schemas.microsoft.com/office/powerpoint/2010/main" val="429412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B33780-879B-2117-7E03-1D30E875EB85}"/>
              </a:ext>
            </a:extLst>
          </p:cNvPr>
          <p:cNvPicPr>
            <a:picLocks noChangeAspect="1"/>
          </p:cNvPicPr>
          <p:nvPr/>
        </p:nvPicPr>
        <p:blipFill>
          <a:blip r:embed="rId2"/>
          <a:stretch>
            <a:fillRect/>
          </a:stretch>
        </p:blipFill>
        <p:spPr>
          <a:xfrm>
            <a:off x="6172202" y="365125"/>
            <a:ext cx="5016127" cy="2836203"/>
          </a:xfrm>
          <a:prstGeom prst="rect">
            <a:avLst/>
          </a:prstGeom>
          <a:ln>
            <a:solidFill>
              <a:schemeClr val="tx1"/>
            </a:solidFill>
          </a:ln>
        </p:spPr>
      </p:pic>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a:xfrm>
            <a:off x="838200" y="365125"/>
            <a:ext cx="10515600" cy="1325563"/>
          </a:xfrm>
        </p:spPr>
        <p:txBody>
          <a:bodyPr anchor="ctr">
            <a:normAutofit/>
          </a:bodyPr>
          <a:lstStyle/>
          <a:p>
            <a:r>
              <a:rPr lang="en-US" dirty="0"/>
              <a:t>Logging In</a:t>
            </a:r>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sz="half" idx="1"/>
          </p:nvPr>
        </p:nvSpPr>
        <p:spPr>
          <a:xfrm>
            <a:off x="477473" y="1842403"/>
            <a:ext cx="5181600" cy="4079229"/>
          </a:xfrm>
        </p:spPr>
        <p:txBody>
          <a:bodyPr vert="horz" lIns="91440" tIns="45720" rIns="91440" bIns="45720" rtlCol="0" anchor="t">
            <a:normAutofit lnSpcReduction="10000"/>
          </a:bodyPr>
          <a:lstStyle/>
          <a:p>
            <a:r>
              <a:rPr lang="en-US" dirty="0">
                <a:cs typeface="Arial"/>
              </a:rPr>
              <a:t>Duo 2-Factor Authentication is a requirement for the security of our systems. </a:t>
            </a:r>
          </a:p>
          <a:p>
            <a:r>
              <a:rPr lang="en-US" dirty="0">
                <a:cs typeface="Arial"/>
              </a:rPr>
              <a:t>AMC and RMACC users will be prompted to set up Duo 2FA upon logging in for the first time</a:t>
            </a:r>
          </a:p>
          <a:p>
            <a:r>
              <a:rPr lang="en-US" dirty="0">
                <a:cs typeface="Arial"/>
              </a:rPr>
              <a:t>CU Boulder and CSU users must have this configured prior to logging in</a:t>
            </a:r>
          </a:p>
        </p:txBody>
      </p:sp>
      <p:pic>
        <p:nvPicPr>
          <p:cNvPr id="8" name="Picture 7">
            <a:extLst>
              <a:ext uri="{FF2B5EF4-FFF2-40B4-BE49-F238E27FC236}">
                <a16:creationId xmlns:a16="http://schemas.microsoft.com/office/drawing/2014/main" id="{9AB07F2F-E14F-F610-7C19-6A22C5C647D6}"/>
              </a:ext>
            </a:extLst>
          </p:cNvPr>
          <p:cNvPicPr>
            <a:picLocks noChangeAspect="1"/>
          </p:cNvPicPr>
          <p:nvPr/>
        </p:nvPicPr>
        <p:blipFill>
          <a:blip r:embed="rId3"/>
          <a:stretch>
            <a:fillRect/>
          </a:stretch>
        </p:blipFill>
        <p:spPr>
          <a:xfrm>
            <a:off x="8290560" y="2274138"/>
            <a:ext cx="3229639" cy="3486582"/>
          </a:xfrm>
          <a:prstGeom prst="rect">
            <a:avLst/>
          </a:prstGeom>
          <a:ln>
            <a:solidFill>
              <a:schemeClr val="tx1"/>
            </a:solidFill>
          </a:ln>
        </p:spPr>
      </p:pic>
    </p:spTree>
    <p:extLst>
      <p:ext uri="{BB962C8B-B14F-4D97-AF65-F5344CB8AC3E}">
        <p14:creationId xmlns:p14="http://schemas.microsoft.com/office/powerpoint/2010/main" val="238543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1850" y="2545169"/>
            <a:ext cx="10515600" cy="1767661"/>
          </a:xfrm>
        </p:spPr>
        <p:txBody>
          <a:bodyPr anchor="b">
            <a:normAutofit/>
          </a:bodyPr>
          <a:lstStyle/>
          <a:p>
            <a:r>
              <a:rPr lang="en-US" dirty="0"/>
              <a:t>Demo: Logging in to Open OnDemand</a:t>
            </a:r>
          </a:p>
        </p:txBody>
      </p:sp>
      <p:sp>
        <p:nvSpPr>
          <p:cNvPr id="8" name="Text Placeholder 2">
            <a:extLst>
              <a:ext uri="{FF2B5EF4-FFF2-40B4-BE49-F238E27FC236}">
                <a16:creationId xmlns:a16="http://schemas.microsoft.com/office/drawing/2014/main" id="{101C20D8-FCAC-25B6-979E-1DE1563C3060}"/>
              </a:ext>
            </a:extLst>
          </p:cNvPr>
          <p:cNvSpPr>
            <a:spLocks noGrp="1"/>
          </p:cNvSpPr>
          <p:nvPr>
            <p:ph type="body" idx="1"/>
          </p:nvPr>
        </p:nvSpPr>
        <p:spPr>
          <a:xfrm>
            <a:off x="913700" y="4451768"/>
            <a:ext cx="10515600" cy="1563138"/>
          </a:xfrm>
        </p:spPr>
        <p:txBody>
          <a:bodyPr vert="horz" lIns="91440" tIns="45720" rIns="91440" bIns="45720" rtlCol="0" anchor="t">
            <a:normAutofit/>
          </a:bodyPr>
          <a:lstStyle/>
          <a:p>
            <a:r>
              <a:rPr lang="en-US" dirty="0">
                <a:cs typeface="Arial"/>
                <a:hlinkClick r:id="rId2"/>
              </a:rPr>
              <a:t>https://ondemand-rmacc.rc.colorado.edu</a:t>
            </a:r>
            <a:endParaRPr lang="en-US" dirty="0">
              <a:cs typeface="Arial"/>
            </a:endParaRPr>
          </a:p>
          <a:p>
            <a:r>
              <a:rPr lang="en-US" dirty="0">
                <a:cs typeface="Arial"/>
                <a:hlinkClick r:id="rId3"/>
              </a:rPr>
              <a:t>https://ondemand.rc.colorado.edu/</a:t>
            </a:r>
          </a:p>
        </p:txBody>
      </p:sp>
    </p:spTree>
    <p:extLst>
      <p:ext uri="{BB962C8B-B14F-4D97-AF65-F5344CB8AC3E}">
        <p14:creationId xmlns:p14="http://schemas.microsoft.com/office/powerpoint/2010/main" val="129589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507419"/>
            <a:ext cx="10515600" cy="1843162"/>
          </a:xfrm>
        </p:spPr>
        <p:txBody>
          <a:bodyPr anchor="b">
            <a:normAutofit/>
          </a:bodyPr>
          <a:lstStyle/>
          <a:p>
            <a:r>
              <a:rPr lang="en-US" dirty="0"/>
              <a:t>Features of Open OnDemand</a:t>
            </a:r>
          </a:p>
        </p:txBody>
      </p:sp>
    </p:spTree>
    <p:extLst>
      <p:ext uri="{BB962C8B-B14F-4D97-AF65-F5344CB8AC3E}">
        <p14:creationId xmlns:p14="http://schemas.microsoft.com/office/powerpoint/2010/main" val="414623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E67140D-47D6-6157-10E3-5A572B433741}"/>
              </a:ext>
            </a:extLst>
          </p:cNvPr>
          <p:cNvSpPr>
            <a:spLocks noGrp="1"/>
          </p:cNvSpPr>
          <p:nvPr>
            <p:ph type="title"/>
          </p:nvPr>
        </p:nvSpPr>
        <p:spPr>
          <a:xfrm>
            <a:off x="838200" y="365125"/>
            <a:ext cx="10515600" cy="1325563"/>
          </a:xfrm>
        </p:spPr>
        <p:txBody>
          <a:bodyPr/>
          <a:lstStyle/>
          <a:p>
            <a:r>
              <a:rPr lang="en-US" dirty="0"/>
              <a:t>OnDemand Home Page</a:t>
            </a:r>
          </a:p>
        </p:txBody>
      </p:sp>
      <p:sp>
        <p:nvSpPr>
          <p:cNvPr id="11" name="Content Placeholder 2">
            <a:extLst>
              <a:ext uri="{FF2B5EF4-FFF2-40B4-BE49-F238E27FC236}">
                <a16:creationId xmlns:a16="http://schemas.microsoft.com/office/drawing/2014/main" id="{1C7EAE79-1870-FECA-6779-74008E3D5F46}"/>
              </a:ext>
            </a:extLst>
          </p:cNvPr>
          <p:cNvSpPr>
            <a:spLocks noGrp="1"/>
          </p:cNvSpPr>
          <p:nvPr>
            <p:ph idx="1"/>
          </p:nvPr>
        </p:nvSpPr>
        <p:spPr>
          <a:xfrm>
            <a:off x="838200" y="1690688"/>
            <a:ext cx="10515600" cy="4163129"/>
          </a:xfrm>
        </p:spPr>
        <p:txBody>
          <a:bodyPr vert="horz" lIns="91440" tIns="45720" rIns="91440" bIns="45720" rtlCol="0" anchor="t">
            <a:normAutofit/>
          </a:bodyPr>
          <a:lstStyle/>
          <a:p>
            <a:r>
              <a:rPr lang="en-US" dirty="0">
                <a:cs typeface="Arial"/>
              </a:rPr>
              <a:t>From the home page, you can access the following Open OnDemand Features:</a:t>
            </a:r>
          </a:p>
          <a:p>
            <a:pPr lvl="1"/>
            <a:r>
              <a:rPr lang="en-US" dirty="0">
                <a:cs typeface="Arial"/>
              </a:rPr>
              <a:t>Files</a:t>
            </a:r>
          </a:p>
          <a:p>
            <a:pPr lvl="1"/>
            <a:r>
              <a:rPr lang="en-US" dirty="0">
                <a:cs typeface="Arial"/>
              </a:rPr>
              <a:t>Jobs</a:t>
            </a:r>
          </a:p>
          <a:p>
            <a:pPr lvl="1"/>
            <a:r>
              <a:rPr lang="en-US" dirty="0">
                <a:cs typeface="Arial"/>
              </a:rPr>
              <a:t>Clusters</a:t>
            </a:r>
          </a:p>
          <a:p>
            <a:pPr lvl="1"/>
            <a:r>
              <a:rPr lang="en-US" dirty="0">
                <a:cs typeface="Arial"/>
              </a:rPr>
              <a:t>Interactive Apps</a:t>
            </a:r>
          </a:p>
          <a:p>
            <a:pPr lvl="1"/>
            <a:r>
              <a:rPr lang="en-US" dirty="0">
                <a:cs typeface="Arial"/>
              </a:rPr>
              <a:t>My Interactive Sessions</a:t>
            </a:r>
          </a:p>
        </p:txBody>
      </p:sp>
      <p:pic>
        <p:nvPicPr>
          <p:cNvPr id="3" name="Picture 2">
            <a:extLst>
              <a:ext uri="{FF2B5EF4-FFF2-40B4-BE49-F238E27FC236}">
                <a16:creationId xmlns:a16="http://schemas.microsoft.com/office/drawing/2014/main" id="{38319241-80E1-E899-C048-554DC6B9F164}"/>
              </a:ext>
            </a:extLst>
          </p:cNvPr>
          <p:cNvPicPr>
            <a:picLocks noChangeAspect="1"/>
          </p:cNvPicPr>
          <p:nvPr/>
        </p:nvPicPr>
        <p:blipFill>
          <a:blip r:embed="rId2"/>
          <a:stretch>
            <a:fillRect/>
          </a:stretch>
        </p:blipFill>
        <p:spPr>
          <a:xfrm>
            <a:off x="641918" y="4831849"/>
            <a:ext cx="10908163" cy="878895"/>
          </a:xfrm>
          <a:prstGeom prst="rect">
            <a:avLst/>
          </a:prstGeom>
          <a:ln>
            <a:solidFill>
              <a:schemeClr val="tx1"/>
            </a:solidFill>
          </a:ln>
        </p:spPr>
      </p:pic>
    </p:spTree>
    <p:extLst>
      <p:ext uri="{BB962C8B-B14F-4D97-AF65-F5344CB8AC3E}">
        <p14:creationId xmlns:p14="http://schemas.microsoft.com/office/powerpoint/2010/main" val="96339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B739-78B2-B467-51E4-23CF354FF8EB}"/>
              </a:ext>
            </a:extLst>
          </p:cNvPr>
          <p:cNvSpPr>
            <a:spLocks noGrp="1"/>
          </p:cNvSpPr>
          <p:nvPr>
            <p:ph type="title"/>
          </p:nvPr>
        </p:nvSpPr>
        <p:spPr/>
        <p:txBody>
          <a:bodyPr/>
          <a:lstStyle/>
          <a:p>
            <a:r>
              <a:rPr lang="en-US"/>
              <a:t>Files</a:t>
            </a:r>
          </a:p>
        </p:txBody>
      </p:sp>
      <p:sp>
        <p:nvSpPr>
          <p:cNvPr id="3" name="Content Placeholder 2">
            <a:extLst>
              <a:ext uri="{FF2B5EF4-FFF2-40B4-BE49-F238E27FC236}">
                <a16:creationId xmlns:a16="http://schemas.microsoft.com/office/drawing/2014/main" id="{F0EFF64F-E980-9E17-B0CA-AEBC000698E6}"/>
              </a:ext>
            </a:extLst>
          </p:cNvPr>
          <p:cNvSpPr>
            <a:spLocks noGrp="1"/>
          </p:cNvSpPr>
          <p:nvPr>
            <p:ph sz="half" idx="1"/>
          </p:nvPr>
        </p:nvSpPr>
        <p:spPr/>
        <p:txBody>
          <a:bodyPr vert="horz" lIns="91440" tIns="45720" rIns="91440" bIns="45720" rtlCol="0" anchor="t">
            <a:normAutofit lnSpcReduction="10000"/>
          </a:bodyPr>
          <a:lstStyle/>
          <a:p>
            <a:r>
              <a:rPr lang="en-US" dirty="0">
                <a:cs typeface="Arial"/>
              </a:rPr>
              <a:t>Open OnDemand allows you to navigate and manipulate your files</a:t>
            </a:r>
          </a:p>
          <a:p>
            <a:r>
              <a:rPr lang="en-US" dirty="0">
                <a:cs typeface="Arial"/>
              </a:rPr>
              <a:t>You can access your entire CURC filesystem using this tool: </a:t>
            </a:r>
          </a:p>
          <a:p>
            <a:pPr lvl="1"/>
            <a:r>
              <a:rPr lang="en-US" dirty="0">
                <a:cs typeface="Arial"/>
              </a:rPr>
              <a:t>/home</a:t>
            </a:r>
          </a:p>
          <a:p>
            <a:pPr lvl="1"/>
            <a:r>
              <a:rPr lang="en-US" dirty="0">
                <a:cs typeface="Arial"/>
              </a:rPr>
              <a:t>/projects</a:t>
            </a:r>
          </a:p>
          <a:p>
            <a:pPr lvl="1"/>
            <a:r>
              <a:rPr lang="en-US" dirty="0">
                <a:cs typeface="Arial"/>
              </a:rPr>
              <a:t>/scratch/alpine</a:t>
            </a:r>
          </a:p>
          <a:p>
            <a:pPr lvl="1"/>
            <a:r>
              <a:rPr lang="en-US" dirty="0">
                <a:cs typeface="Arial"/>
              </a:rPr>
              <a:t>/pl (if applicable)</a:t>
            </a:r>
          </a:p>
          <a:p>
            <a:endParaRPr lang="en-US" dirty="0">
              <a:cs typeface="Arial"/>
            </a:endParaRPr>
          </a:p>
        </p:txBody>
      </p:sp>
      <p:pic>
        <p:nvPicPr>
          <p:cNvPr id="10" name="Picture 9">
            <a:extLst>
              <a:ext uri="{FF2B5EF4-FFF2-40B4-BE49-F238E27FC236}">
                <a16:creationId xmlns:a16="http://schemas.microsoft.com/office/drawing/2014/main" id="{D24C775F-6B91-AA0E-6E6D-322EA3EA98CC}"/>
              </a:ext>
            </a:extLst>
          </p:cNvPr>
          <p:cNvPicPr>
            <a:picLocks noChangeAspect="1"/>
          </p:cNvPicPr>
          <p:nvPr/>
        </p:nvPicPr>
        <p:blipFill>
          <a:blip r:embed="rId2"/>
          <a:stretch>
            <a:fillRect/>
          </a:stretch>
        </p:blipFill>
        <p:spPr>
          <a:xfrm>
            <a:off x="6019800" y="1379220"/>
            <a:ext cx="5624264" cy="3506152"/>
          </a:xfrm>
          <a:prstGeom prst="rect">
            <a:avLst/>
          </a:prstGeom>
          <a:ln>
            <a:solidFill>
              <a:schemeClr val="tx1"/>
            </a:solidFill>
          </a:ln>
        </p:spPr>
      </p:pic>
    </p:spTree>
    <p:extLst>
      <p:ext uri="{BB962C8B-B14F-4D97-AF65-F5344CB8AC3E}">
        <p14:creationId xmlns:p14="http://schemas.microsoft.com/office/powerpoint/2010/main" val="117609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6B1-0AE9-78D3-77BC-2C745EF16BD8}"/>
              </a:ext>
            </a:extLst>
          </p:cNvPr>
          <p:cNvSpPr>
            <a:spLocks noGrp="1"/>
          </p:cNvSpPr>
          <p:nvPr>
            <p:ph type="title"/>
          </p:nvPr>
        </p:nvSpPr>
        <p:spPr/>
        <p:txBody>
          <a:bodyPr/>
          <a:lstStyle/>
          <a:p>
            <a:r>
              <a:rPr lang="en-US"/>
              <a:t>Files Management</a:t>
            </a:r>
          </a:p>
        </p:txBody>
      </p:sp>
      <p:sp>
        <p:nvSpPr>
          <p:cNvPr id="3" name="Content Placeholder 2">
            <a:extLst>
              <a:ext uri="{FF2B5EF4-FFF2-40B4-BE49-F238E27FC236}">
                <a16:creationId xmlns:a16="http://schemas.microsoft.com/office/drawing/2014/main" id="{9ACDAFDA-1237-140B-F689-56A5DC060594}"/>
              </a:ext>
            </a:extLst>
          </p:cNvPr>
          <p:cNvSpPr>
            <a:spLocks noGrp="1"/>
          </p:cNvSpPr>
          <p:nvPr>
            <p:ph sz="half" idx="1"/>
          </p:nvPr>
        </p:nvSpPr>
        <p:spPr>
          <a:xfrm>
            <a:off x="838200" y="1825626"/>
            <a:ext cx="5181600" cy="3300048"/>
          </a:xfrm>
        </p:spPr>
        <p:txBody>
          <a:bodyPr vert="horz" lIns="91440" tIns="45720" rIns="91440" bIns="45720" rtlCol="0" anchor="t">
            <a:normAutofit/>
          </a:bodyPr>
          <a:lstStyle/>
          <a:p>
            <a:r>
              <a:rPr lang="en-US" dirty="0">
                <a:cs typeface="Arial"/>
              </a:rPr>
              <a:t>On the files page you can:</a:t>
            </a:r>
          </a:p>
          <a:p>
            <a:pPr lvl="1"/>
            <a:r>
              <a:rPr lang="en-US" dirty="0">
                <a:cs typeface="Arial"/>
              </a:rPr>
              <a:t>Upload data</a:t>
            </a:r>
          </a:p>
          <a:p>
            <a:pPr lvl="1"/>
            <a:r>
              <a:rPr lang="en-US" dirty="0">
                <a:cs typeface="Arial"/>
              </a:rPr>
              <a:t>Download files</a:t>
            </a:r>
          </a:p>
          <a:p>
            <a:pPr lvl="1"/>
            <a:r>
              <a:rPr lang="en-US" dirty="0">
                <a:cs typeface="Arial"/>
              </a:rPr>
              <a:t>Create new files</a:t>
            </a:r>
          </a:p>
          <a:p>
            <a:pPr lvl="1"/>
            <a:r>
              <a:rPr lang="en-US" dirty="0">
                <a:cs typeface="Arial"/>
              </a:rPr>
              <a:t>Edit files </a:t>
            </a:r>
          </a:p>
          <a:p>
            <a:pPr lvl="1"/>
            <a:r>
              <a:rPr lang="en-US" dirty="0">
                <a:cs typeface="Arial"/>
              </a:rPr>
              <a:t>Copy/move data</a:t>
            </a:r>
          </a:p>
          <a:p>
            <a:pPr lvl="1"/>
            <a:r>
              <a:rPr lang="en-US" dirty="0">
                <a:cs typeface="Arial"/>
              </a:rPr>
              <a:t>Delete files </a:t>
            </a:r>
          </a:p>
          <a:p>
            <a:pPr lvl="1"/>
            <a:r>
              <a:rPr lang="en-US" dirty="0">
                <a:cs typeface="Arial"/>
              </a:rPr>
              <a:t>Create directories</a:t>
            </a:r>
          </a:p>
        </p:txBody>
      </p:sp>
      <p:pic>
        <p:nvPicPr>
          <p:cNvPr id="11" name="Picture 10">
            <a:extLst>
              <a:ext uri="{FF2B5EF4-FFF2-40B4-BE49-F238E27FC236}">
                <a16:creationId xmlns:a16="http://schemas.microsoft.com/office/drawing/2014/main" id="{F4037BA7-AB2A-AC5A-95BD-8C4888174D3A}"/>
              </a:ext>
            </a:extLst>
          </p:cNvPr>
          <p:cNvPicPr>
            <a:picLocks noChangeAspect="1"/>
          </p:cNvPicPr>
          <p:nvPr/>
        </p:nvPicPr>
        <p:blipFill>
          <a:blip r:embed="rId3"/>
          <a:stretch>
            <a:fillRect/>
          </a:stretch>
        </p:blipFill>
        <p:spPr>
          <a:xfrm>
            <a:off x="4932180" y="2416062"/>
            <a:ext cx="6743010" cy="2462450"/>
          </a:xfrm>
          <a:prstGeom prst="rect">
            <a:avLst/>
          </a:prstGeom>
          <a:ln>
            <a:solidFill>
              <a:schemeClr val="tx1"/>
            </a:solidFill>
          </a:ln>
        </p:spPr>
      </p:pic>
      <p:sp>
        <p:nvSpPr>
          <p:cNvPr id="4" name="TextBox 3">
            <a:extLst>
              <a:ext uri="{FF2B5EF4-FFF2-40B4-BE49-F238E27FC236}">
                <a16:creationId xmlns:a16="http://schemas.microsoft.com/office/drawing/2014/main" id="{9B7B8A29-03BD-511C-805F-2F15906CF2BB}"/>
              </a:ext>
            </a:extLst>
          </p:cNvPr>
          <p:cNvSpPr txBox="1"/>
          <p:nvPr/>
        </p:nvSpPr>
        <p:spPr>
          <a:xfrm>
            <a:off x="734539" y="5401490"/>
            <a:ext cx="10570522" cy="757130"/>
          </a:xfrm>
          <a:prstGeom prst="rect">
            <a:avLst/>
          </a:prstGeom>
          <a:noFill/>
        </p:spPr>
        <p:txBody>
          <a:bodyPr wrap="none" rtlCol="0">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2800" b="1" i="0" u="sng" strike="noStrike" kern="1200" cap="none" spc="0" normalizeH="0" baseline="0" noProof="0" dirty="0">
                <a:ln>
                  <a:noFill/>
                </a:ln>
                <a:solidFill>
                  <a:prstClr val="black"/>
                </a:solidFill>
                <a:effectLst/>
                <a:uLnTx/>
                <a:uFillTx/>
                <a:latin typeface="Arial" panose="020B0604020202020204"/>
                <a:ea typeface="+mn-ea"/>
                <a:cs typeface="Arial"/>
              </a:rPr>
              <a:t>Please only download and upload files that are 10 GB or less</a:t>
            </a:r>
          </a:p>
          <a:p>
            <a:endParaRPr lang="en-US" dirty="0"/>
          </a:p>
        </p:txBody>
      </p:sp>
    </p:spTree>
    <p:extLst>
      <p:ext uri="{BB962C8B-B14F-4D97-AF65-F5344CB8AC3E}">
        <p14:creationId xmlns:p14="http://schemas.microsoft.com/office/powerpoint/2010/main" val="247322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File Transfer</a:t>
            </a:r>
          </a:p>
        </p:txBody>
      </p:sp>
    </p:spTree>
    <p:extLst>
      <p:ext uri="{BB962C8B-B14F-4D97-AF65-F5344CB8AC3E}">
        <p14:creationId xmlns:p14="http://schemas.microsoft.com/office/powerpoint/2010/main" val="52820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Arial Black"/>
              <a:buNone/>
            </a:pPr>
            <a:r>
              <a:rPr lang="en-US" dirty="0"/>
              <a:t>Alpine in your Browser with Open OnDemand</a:t>
            </a:r>
          </a:p>
        </p:txBody>
      </p:sp>
      <p:sp>
        <p:nvSpPr>
          <p:cNvPr id="103" name="Google Shape;103;p15"/>
          <p:cNvSpPr txBox="1">
            <a:spLocks noGrp="1"/>
          </p:cNvSpPr>
          <p:nvPr>
            <p:ph type="body" idx="1"/>
          </p:nvPr>
        </p:nvSpPr>
        <p:spPr>
          <a:xfrm>
            <a:off x="483476" y="1825625"/>
            <a:ext cx="10870324" cy="4163100"/>
          </a:xfrm>
          <a:prstGeom prst="rect">
            <a:avLst/>
          </a:prstGeom>
          <a:noFill/>
          <a:ln>
            <a:noFill/>
          </a:ln>
        </p:spPr>
        <p:txBody>
          <a:bodyPr spcFirstLastPara="1" wrap="square" lIns="91425" tIns="45700" rIns="91425" bIns="45700" anchor="t" anchorCtr="0">
            <a:normAutofit/>
          </a:bodyPr>
          <a:lstStyle/>
          <a:p>
            <a:pPr marL="177800" lvl="0" indent="0" algn="ctr" rtl="0">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dirty="0">
                <a:latin typeface="Arial"/>
                <a:ea typeface="Arial"/>
                <a:cs typeface="Arial"/>
                <a:sym typeface="Arial"/>
              </a:rPr>
              <a:t>  Instructor: Brandon Reyes</a:t>
            </a:r>
            <a:endParaRPr sz="2600" dirty="0">
              <a:latin typeface="Arial"/>
              <a:ea typeface="Arial"/>
              <a:cs typeface="Arial"/>
              <a:sym typeface="Arial"/>
            </a:endParaRPr>
          </a:p>
          <a:p>
            <a:pPr marL="177800" lvl="0" indent="0" algn="l" rtl="0">
              <a:spcBef>
                <a:spcPts val="800"/>
              </a:spcBef>
              <a:spcAft>
                <a:spcPts val="0"/>
              </a:spcAft>
              <a:buClr>
                <a:schemeClr val="dk1"/>
              </a:buClr>
              <a:buSzPts val="1100"/>
              <a:buFont typeface="Arial"/>
              <a:buNone/>
            </a:pPr>
            <a:endParaRPr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0" lvl="0" indent="0" algn="l" rtl="0">
              <a:spcBef>
                <a:spcPts val="800"/>
              </a:spcBef>
              <a:spcAft>
                <a:spcPts val="0"/>
              </a:spcAft>
              <a:buSzPts val="2500"/>
              <a:buNone/>
            </a:pP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200" dirty="0">
                <a:latin typeface="Arial"/>
                <a:ea typeface="Arial"/>
                <a:cs typeface="Arial"/>
                <a:sym typeface="Arial"/>
              </a:rPr>
              <a:t>Slides: </a:t>
            </a:r>
            <a:r>
              <a:rPr lang="en-US" sz="2200" dirty="0">
                <a:latin typeface="Arial"/>
                <a:ea typeface="Arial"/>
                <a:cs typeface="Arial"/>
                <a:sym typeface="Arial"/>
                <a:hlinkClick r:id="rId6"/>
              </a:rPr>
              <a:t>https://github.com/ResearchComputing/rmacc_2024</a:t>
            </a:r>
            <a:r>
              <a:rPr lang="en-US" sz="2200" dirty="0">
                <a:latin typeface="Arial"/>
                <a:ea typeface="Arial"/>
                <a:cs typeface="Arial"/>
                <a:sym typeface="Arial"/>
              </a:rPr>
              <a:t> </a:t>
            </a:r>
          </a:p>
          <a:p>
            <a:pPr marL="635000" lvl="1" indent="-196850">
              <a:spcBef>
                <a:spcPts val="800"/>
              </a:spcBef>
              <a:buSzPts val="2500"/>
              <a:buFont typeface="Arial"/>
              <a:buChar char="•"/>
            </a:pPr>
            <a:r>
              <a:rPr lang="en-US" dirty="0"/>
              <a:t>In the directory “</a:t>
            </a:r>
            <a:r>
              <a:rPr lang="en-US" dirty="0" err="1"/>
              <a:t>alpine_in_your_browser_with_ood</a:t>
            </a:r>
            <a:r>
              <a:rPr lang="en-US" dirty="0"/>
              <a:t>”</a:t>
            </a:r>
          </a:p>
        </p:txBody>
      </p:sp>
      <p:pic>
        <p:nvPicPr>
          <p:cNvPr id="3" name="Picture 2" descr="A qr code with black squares&#10;&#10;Description automatically generated">
            <a:extLst>
              <a:ext uri="{FF2B5EF4-FFF2-40B4-BE49-F238E27FC236}">
                <a16:creationId xmlns:a16="http://schemas.microsoft.com/office/drawing/2014/main" id="{FEB77401-CAF9-3573-A927-7208171CF1A0}"/>
              </a:ext>
            </a:extLst>
          </p:cNvPr>
          <p:cNvPicPr>
            <a:picLocks noChangeAspect="1"/>
          </p:cNvPicPr>
          <p:nvPr/>
        </p:nvPicPr>
        <p:blipFill>
          <a:blip r:embed="rId7"/>
          <a:stretch>
            <a:fillRect/>
          </a:stretch>
        </p:blipFill>
        <p:spPr>
          <a:xfrm>
            <a:off x="8778420" y="2044555"/>
            <a:ext cx="2455636" cy="2485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BCE7-CAF3-473F-EA40-7467D0FD1488}"/>
              </a:ext>
            </a:extLst>
          </p:cNvPr>
          <p:cNvSpPr>
            <a:spLocks noGrp="1"/>
          </p:cNvSpPr>
          <p:nvPr>
            <p:ph type="title"/>
          </p:nvPr>
        </p:nvSpPr>
        <p:spPr>
          <a:xfrm>
            <a:off x="838200" y="365125"/>
            <a:ext cx="10515600" cy="1325563"/>
          </a:xfrm>
        </p:spPr>
        <p:txBody>
          <a:bodyPr anchor="ctr">
            <a:normAutofit/>
          </a:bodyPr>
          <a:lstStyle/>
          <a:p>
            <a:r>
              <a:rPr lang="en-US"/>
              <a:t>Clusters</a:t>
            </a:r>
          </a:p>
        </p:txBody>
      </p:sp>
      <p:sp>
        <p:nvSpPr>
          <p:cNvPr id="3" name="Content Placeholder 2">
            <a:extLst>
              <a:ext uri="{FF2B5EF4-FFF2-40B4-BE49-F238E27FC236}">
                <a16:creationId xmlns:a16="http://schemas.microsoft.com/office/drawing/2014/main" id="{BE8AB407-F42E-FC79-3612-515384842D5A}"/>
              </a:ext>
            </a:extLst>
          </p:cNvPr>
          <p:cNvSpPr>
            <a:spLocks noGrp="1"/>
          </p:cNvSpPr>
          <p:nvPr>
            <p:ph sz="half" idx="1"/>
          </p:nvPr>
        </p:nvSpPr>
        <p:spPr>
          <a:xfrm>
            <a:off x="838200" y="2656205"/>
            <a:ext cx="5181600" cy="1382395"/>
          </a:xfrm>
        </p:spPr>
        <p:txBody>
          <a:bodyPr vert="horz" lIns="91440" tIns="45720" rIns="91440" bIns="45720" rtlCol="0" anchor="t">
            <a:normAutofit/>
          </a:bodyPr>
          <a:lstStyle/>
          <a:p>
            <a:r>
              <a:rPr lang="en-US" dirty="0"/>
              <a:t>Open OnDemand allows you to open a terminal in your browser, no SSH required</a:t>
            </a:r>
          </a:p>
        </p:txBody>
      </p:sp>
      <p:pic>
        <p:nvPicPr>
          <p:cNvPr id="6" name="Picture 5">
            <a:extLst>
              <a:ext uri="{FF2B5EF4-FFF2-40B4-BE49-F238E27FC236}">
                <a16:creationId xmlns:a16="http://schemas.microsoft.com/office/drawing/2014/main" id="{C8EAA5EC-0B12-45D3-EEC6-EE6258CCEC3F}"/>
              </a:ext>
            </a:extLst>
          </p:cNvPr>
          <p:cNvPicPr>
            <a:picLocks noChangeAspect="1"/>
          </p:cNvPicPr>
          <p:nvPr/>
        </p:nvPicPr>
        <p:blipFill rotWithShape="1">
          <a:blip r:embed="rId2"/>
          <a:srcRect/>
          <a:stretch/>
        </p:blipFill>
        <p:spPr>
          <a:xfrm>
            <a:off x="7021585" y="2448876"/>
            <a:ext cx="4106250" cy="3179448"/>
          </a:xfrm>
          <a:prstGeom prst="rect">
            <a:avLst/>
          </a:prstGeom>
          <a:ln>
            <a:solidFill>
              <a:schemeClr val="tx1"/>
            </a:solidFill>
          </a:ln>
        </p:spPr>
      </p:pic>
    </p:spTree>
    <p:extLst>
      <p:ext uri="{BB962C8B-B14F-4D97-AF65-F5344CB8AC3E}">
        <p14:creationId xmlns:p14="http://schemas.microsoft.com/office/powerpoint/2010/main" val="167770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45B275-0DF4-1A76-3450-182F41686C6B}"/>
              </a:ext>
            </a:extLst>
          </p:cNvPr>
          <p:cNvSpPr>
            <a:spLocks noGrp="1"/>
          </p:cNvSpPr>
          <p:nvPr>
            <p:ph type="title"/>
          </p:nvPr>
        </p:nvSpPr>
        <p:spPr>
          <a:xfrm>
            <a:off x="838200" y="365125"/>
            <a:ext cx="10515600" cy="1325563"/>
          </a:xfrm>
        </p:spPr>
        <p:txBody>
          <a:bodyPr anchor="ctr">
            <a:normAutofit/>
          </a:bodyPr>
          <a:lstStyle/>
          <a:p>
            <a:r>
              <a:rPr lang="en-US"/>
              <a:t>Terminal</a:t>
            </a:r>
          </a:p>
        </p:txBody>
      </p:sp>
      <p:pic>
        <p:nvPicPr>
          <p:cNvPr id="3" name="Picture 2">
            <a:extLst>
              <a:ext uri="{FF2B5EF4-FFF2-40B4-BE49-F238E27FC236}">
                <a16:creationId xmlns:a16="http://schemas.microsoft.com/office/drawing/2014/main" id="{361BB54B-06B9-A068-E963-582374936468}"/>
              </a:ext>
            </a:extLst>
          </p:cNvPr>
          <p:cNvPicPr>
            <a:picLocks noChangeAspect="1"/>
          </p:cNvPicPr>
          <p:nvPr/>
        </p:nvPicPr>
        <p:blipFill rotWithShape="1">
          <a:blip r:embed="rId2"/>
          <a:srcRect r="14300"/>
          <a:stretch/>
        </p:blipFill>
        <p:spPr>
          <a:xfrm>
            <a:off x="1358295" y="1600085"/>
            <a:ext cx="9475410" cy="3787255"/>
          </a:xfrm>
          <a:prstGeom prst="rect">
            <a:avLst/>
          </a:prstGeom>
        </p:spPr>
      </p:pic>
    </p:spTree>
    <p:extLst>
      <p:ext uri="{BB962C8B-B14F-4D97-AF65-F5344CB8AC3E}">
        <p14:creationId xmlns:p14="http://schemas.microsoft.com/office/powerpoint/2010/main" val="278715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332139"/>
            <a:ext cx="10515600" cy="1272711"/>
          </a:xfrm>
        </p:spPr>
        <p:txBody>
          <a:bodyPr anchor="b">
            <a:normAutofit/>
          </a:bodyPr>
          <a:lstStyle/>
          <a:p>
            <a:r>
              <a:rPr lang="en-US" dirty="0"/>
              <a:t>Interactive Applications</a:t>
            </a:r>
          </a:p>
        </p:txBody>
      </p:sp>
      <p:sp>
        <p:nvSpPr>
          <p:cNvPr id="3" name="TextBox 2">
            <a:extLst>
              <a:ext uri="{FF2B5EF4-FFF2-40B4-BE49-F238E27FC236}">
                <a16:creationId xmlns:a16="http://schemas.microsoft.com/office/drawing/2014/main" id="{C7C0A807-7193-20CD-5CBA-8C87969735EB}"/>
              </a:ext>
            </a:extLst>
          </p:cNvPr>
          <p:cNvSpPr txBox="1"/>
          <p:nvPr/>
        </p:nvSpPr>
        <p:spPr>
          <a:xfrm>
            <a:off x="1038614" y="3935012"/>
            <a:ext cx="9184605" cy="46166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bevel/>
          </a:ln>
          <a:effectLst>
            <a:glow rad="70128">
              <a:srgbClr val="00B050"/>
            </a:glow>
          </a:effectLst>
        </p:spPr>
        <p:txBody>
          <a:bodyPr wrap="square" rtlCol="0">
            <a:spAutoFit/>
          </a:bodyPr>
          <a:lstStyle/>
          <a:p>
            <a:r>
              <a:rPr lang="en-US" sz="2400" dirty="0">
                <a:hlinkClick r:id="rId2"/>
              </a:rPr>
              <a:t>https://curc.readthedocs.io/en/latest/gateways/OnDemand.html</a:t>
            </a:r>
            <a:r>
              <a:rPr lang="en-US" sz="2400" dirty="0"/>
              <a:t> </a:t>
            </a:r>
          </a:p>
        </p:txBody>
      </p:sp>
    </p:spTree>
    <p:extLst>
      <p:ext uri="{BB962C8B-B14F-4D97-AF65-F5344CB8AC3E}">
        <p14:creationId xmlns:p14="http://schemas.microsoft.com/office/powerpoint/2010/main" val="228422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0C34-2EA4-BD19-DE95-509FF388064D}"/>
              </a:ext>
            </a:extLst>
          </p:cNvPr>
          <p:cNvSpPr>
            <a:spLocks noGrp="1"/>
          </p:cNvSpPr>
          <p:nvPr>
            <p:ph type="title"/>
          </p:nvPr>
        </p:nvSpPr>
        <p:spPr/>
        <p:txBody>
          <a:bodyPr/>
          <a:lstStyle/>
          <a:p>
            <a:r>
              <a:rPr lang="en-US"/>
              <a:t>Interactive Apps</a:t>
            </a:r>
          </a:p>
        </p:txBody>
      </p:sp>
      <p:sp>
        <p:nvSpPr>
          <p:cNvPr id="3" name="Content Placeholder 2">
            <a:extLst>
              <a:ext uri="{FF2B5EF4-FFF2-40B4-BE49-F238E27FC236}">
                <a16:creationId xmlns:a16="http://schemas.microsoft.com/office/drawing/2014/main" id="{4EA74E63-951E-86F1-DEFF-19279B3D4B5D}"/>
              </a:ext>
            </a:extLst>
          </p:cNvPr>
          <p:cNvSpPr>
            <a:spLocks noGrp="1"/>
          </p:cNvSpPr>
          <p:nvPr>
            <p:ph sz="half" idx="1"/>
          </p:nvPr>
        </p:nvSpPr>
        <p:spPr>
          <a:xfrm>
            <a:off x="838200" y="1825625"/>
            <a:ext cx="6294120" cy="4079229"/>
          </a:xfrm>
        </p:spPr>
        <p:txBody>
          <a:bodyPr vert="horz" lIns="91440" tIns="45720" rIns="91440" bIns="45720" rtlCol="0" anchor="t">
            <a:normAutofit lnSpcReduction="10000"/>
          </a:bodyPr>
          <a:lstStyle/>
          <a:p>
            <a:r>
              <a:rPr lang="en-US" dirty="0">
                <a:cs typeface="Arial"/>
              </a:rPr>
              <a:t>Interactive apps are comprised of built-in Graphical User Interfaces (GUIs) for many of the most popular research applications</a:t>
            </a:r>
          </a:p>
          <a:p>
            <a:r>
              <a:rPr lang="en-US" dirty="0">
                <a:cs typeface="Arial"/>
              </a:rPr>
              <a:t>Current Offerings Include:</a:t>
            </a:r>
          </a:p>
          <a:p>
            <a:pPr lvl="1"/>
            <a:r>
              <a:rPr lang="en-US" dirty="0" err="1">
                <a:cs typeface="Arial"/>
              </a:rPr>
              <a:t>Jupyter</a:t>
            </a:r>
            <a:r>
              <a:rPr lang="en-US" dirty="0">
                <a:cs typeface="Arial"/>
              </a:rPr>
              <a:t> Notebooks</a:t>
            </a:r>
          </a:p>
          <a:p>
            <a:pPr lvl="1"/>
            <a:r>
              <a:rPr lang="en-US" dirty="0">
                <a:cs typeface="Arial"/>
              </a:rPr>
              <a:t>Remote desktop (Core Desktop)</a:t>
            </a:r>
          </a:p>
          <a:p>
            <a:pPr lvl="1"/>
            <a:r>
              <a:rPr lang="en-US" dirty="0">
                <a:cs typeface="Arial"/>
              </a:rPr>
              <a:t>RStudio</a:t>
            </a:r>
          </a:p>
          <a:p>
            <a:pPr lvl="1"/>
            <a:r>
              <a:rPr lang="en-US" dirty="0">
                <a:cs typeface="Arial"/>
              </a:rPr>
              <a:t>MATLAB</a:t>
            </a:r>
          </a:p>
          <a:p>
            <a:pPr lvl="1"/>
            <a:r>
              <a:rPr lang="en-US" dirty="0">
                <a:cs typeface="Arial"/>
              </a:rPr>
              <a:t>VS Code-Server</a:t>
            </a:r>
          </a:p>
          <a:p>
            <a:pPr lvl="1"/>
            <a:r>
              <a:rPr lang="en-US" dirty="0">
                <a:cs typeface="Arial"/>
              </a:rPr>
              <a:t>…with more coming soon!</a:t>
            </a:r>
          </a:p>
        </p:txBody>
      </p:sp>
      <p:pic>
        <p:nvPicPr>
          <p:cNvPr id="6" name="Picture 5" descr="A screenshot of a phone&#10;&#10;Description automatically generated">
            <a:extLst>
              <a:ext uri="{FF2B5EF4-FFF2-40B4-BE49-F238E27FC236}">
                <a16:creationId xmlns:a16="http://schemas.microsoft.com/office/drawing/2014/main" id="{645543FC-7114-0898-634B-54A52EA2CAA6}"/>
              </a:ext>
            </a:extLst>
          </p:cNvPr>
          <p:cNvPicPr>
            <a:picLocks noChangeAspect="1"/>
          </p:cNvPicPr>
          <p:nvPr/>
        </p:nvPicPr>
        <p:blipFill>
          <a:blip r:embed="rId2"/>
          <a:stretch>
            <a:fillRect/>
          </a:stretch>
        </p:blipFill>
        <p:spPr>
          <a:xfrm>
            <a:off x="8329537" y="365125"/>
            <a:ext cx="3187311" cy="5617769"/>
          </a:xfrm>
          <a:prstGeom prst="rect">
            <a:avLst/>
          </a:prstGeom>
        </p:spPr>
      </p:pic>
    </p:spTree>
    <p:extLst>
      <p:ext uri="{BB962C8B-B14F-4D97-AF65-F5344CB8AC3E}">
        <p14:creationId xmlns:p14="http://schemas.microsoft.com/office/powerpoint/2010/main" val="368303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0C34-2EA4-BD19-DE95-509FF388064D}"/>
              </a:ext>
            </a:extLst>
          </p:cNvPr>
          <p:cNvSpPr>
            <a:spLocks noGrp="1"/>
          </p:cNvSpPr>
          <p:nvPr>
            <p:ph type="title"/>
          </p:nvPr>
        </p:nvSpPr>
        <p:spPr>
          <a:xfrm>
            <a:off x="838199" y="365125"/>
            <a:ext cx="7861183" cy="1325563"/>
          </a:xfrm>
        </p:spPr>
        <p:txBody>
          <a:bodyPr/>
          <a:lstStyle/>
          <a:p>
            <a:r>
              <a:rPr lang="en-US" dirty="0"/>
              <a:t>Interactive Apps (cont.)</a:t>
            </a:r>
          </a:p>
        </p:txBody>
      </p:sp>
      <p:sp>
        <p:nvSpPr>
          <p:cNvPr id="3" name="Content Placeholder 2">
            <a:extLst>
              <a:ext uri="{FF2B5EF4-FFF2-40B4-BE49-F238E27FC236}">
                <a16:creationId xmlns:a16="http://schemas.microsoft.com/office/drawing/2014/main" id="{4EA74E63-951E-86F1-DEFF-19279B3D4B5D}"/>
              </a:ext>
            </a:extLst>
          </p:cNvPr>
          <p:cNvSpPr>
            <a:spLocks noGrp="1"/>
          </p:cNvSpPr>
          <p:nvPr>
            <p:ph sz="half" idx="1"/>
          </p:nvPr>
        </p:nvSpPr>
        <p:spPr>
          <a:xfrm>
            <a:off x="838200" y="2152797"/>
            <a:ext cx="9773873" cy="3551718"/>
          </a:xfrm>
        </p:spPr>
        <p:txBody>
          <a:bodyPr vert="horz" lIns="91440" tIns="45720" rIns="91440" bIns="45720" rtlCol="0" anchor="t">
            <a:normAutofit/>
          </a:bodyPr>
          <a:lstStyle/>
          <a:p>
            <a:r>
              <a:rPr lang="en-US" sz="3200" dirty="0">
                <a:cs typeface="Arial"/>
              </a:rPr>
              <a:t>Most applications come with two spawning options: </a:t>
            </a:r>
          </a:p>
          <a:p>
            <a:pPr lvl="1"/>
            <a:r>
              <a:rPr lang="en-US" sz="2800" dirty="0">
                <a:cs typeface="Arial"/>
              </a:rPr>
              <a:t>‘Custom’ allows you to spawn a session with customizable configurations</a:t>
            </a:r>
          </a:p>
          <a:p>
            <a:pPr lvl="2"/>
            <a:r>
              <a:rPr lang="en-US" sz="2400" u="sng" dirty="0">
                <a:cs typeface="Arial"/>
              </a:rPr>
              <a:t>If your configurations are incompatible, your job will not run!</a:t>
            </a:r>
          </a:p>
          <a:p>
            <a:pPr lvl="1"/>
            <a:r>
              <a:rPr lang="en-US" sz="2800" dirty="0">
                <a:cs typeface="Arial"/>
              </a:rPr>
              <a:t>‘Presets’ allows you to spawn a session with common, functional configurations</a:t>
            </a:r>
          </a:p>
          <a:p>
            <a:pPr lvl="2"/>
            <a:r>
              <a:rPr lang="en-US" sz="2400" dirty="0">
                <a:cs typeface="Arial"/>
              </a:rPr>
              <a:t>Works ‘out of the box’</a:t>
            </a:r>
          </a:p>
        </p:txBody>
      </p:sp>
    </p:spTree>
    <p:extLst>
      <p:ext uri="{BB962C8B-B14F-4D97-AF65-F5344CB8AC3E}">
        <p14:creationId xmlns:p14="http://schemas.microsoft.com/office/powerpoint/2010/main" val="412696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372F-07B8-6229-82A0-51C920B99761}"/>
              </a:ext>
            </a:extLst>
          </p:cNvPr>
          <p:cNvSpPr>
            <a:spLocks noGrp="1"/>
          </p:cNvSpPr>
          <p:nvPr>
            <p:ph type="title"/>
          </p:nvPr>
        </p:nvSpPr>
        <p:spPr/>
        <p:txBody>
          <a:bodyPr/>
          <a:lstStyle/>
          <a:p>
            <a:r>
              <a:rPr lang="en-US" dirty="0"/>
              <a:t>Custom Application Inputs</a:t>
            </a:r>
          </a:p>
        </p:txBody>
      </p:sp>
      <p:graphicFrame>
        <p:nvGraphicFramePr>
          <p:cNvPr id="5" name="Table 5">
            <a:extLst>
              <a:ext uri="{FF2B5EF4-FFF2-40B4-BE49-F238E27FC236}">
                <a16:creationId xmlns:a16="http://schemas.microsoft.com/office/drawing/2014/main" id="{108C349F-AAC2-0F63-E965-C235327948E8}"/>
              </a:ext>
            </a:extLst>
          </p:cNvPr>
          <p:cNvGraphicFramePr>
            <a:graphicFrameLocks noGrp="1"/>
          </p:cNvGraphicFramePr>
          <p:nvPr>
            <p:extLst>
              <p:ext uri="{D42A27DB-BD31-4B8C-83A1-F6EECF244321}">
                <p14:modId xmlns:p14="http://schemas.microsoft.com/office/powerpoint/2010/main" val="3061681231"/>
              </p:ext>
            </p:extLst>
          </p:nvPr>
        </p:nvGraphicFramePr>
        <p:xfrm>
          <a:off x="773649" y="1690688"/>
          <a:ext cx="9922314" cy="4114800"/>
        </p:xfrm>
        <a:graphic>
          <a:graphicData uri="http://schemas.openxmlformats.org/drawingml/2006/table">
            <a:tbl>
              <a:tblPr firstRow="1" bandRow="1">
                <a:tableStyleId>{7DF18680-E054-41AD-8BC1-D1AEF772440D}</a:tableStyleId>
              </a:tblPr>
              <a:tblGrid>
                <a:gridCol w="4961157">
                  <a:extLst>
                    <a:ext uri="{9D8B030D-6E8A-4147-A177-3AD203B41FA5}">
                      <a16:colId xmlns:a16="http://schemas.microsoft.com/office/drawing/2014/main" val="1255088926"/>
                    </a:ext>
                  </a:extLst>
                </a:gridCol>
                <a:gridCol w="4961157">
                  <a:extLst>
                    <a:ext uri="{9D8B030D-6E8A-4147-A177-3AD203B41FA5}">
                      <a16:colId xmlns:a16="http://schemas.microsoft.com/office/drawing/2014/main" val="1129968686"/>
                    </a:ext>
                  </a:extLst>
                </a:gridCol>
              </a:tblGrid>
              <a:tr h="370840">
                <a:tc>
                  <a:txBody>
                    <a:bodyPr/>
                    <a:lstStyle/>
                    <a:p>
                      <a:pPr algn="ctr"/>
                      <a:r>
                        <a:rPr lang="en-US" dirty="0"/>
                        <a:t>Input</a:t>
                      </a:r>
                    </a:p>
                  </a:txBody>
                  <a:tcPr/>
                </a:tc>
                <a:tc>
                  <a:txBody>
                    <a:bodyPr/>
                    <a:lstStyle/>
                    <a:p>
                      <a:pPr algn="ctr"/>
                      <a:r>
                        <a:rPr lang="en-US" dirty="0"/>
                        <a:t>Description</a:t>
                      </a:r>
                    </a:p>
                  </a:txBody>
                  <a:tcPr/>
                </a:tc>
                <a:extLst>
                  <a:ext uri="{0D108BD9-81ED-4DB2-BD59-A6C34878D82A}">
                    <a16:rowId xmlns:a16="http://schemas.microsoft.com/office/drawing/2014/main" val="2684518078"/>
                  </a:ext>
                </a:extLst>
              </a:tr>
              <a:tr h="370840">
                <a:tc>
                  <a:txBody>
                    <a:bodyPr/>
                    <a:lstStyle/>
                    <a:p>
                      <a:r>
                        <a:rPr lang="en-US" dirty="0"/>
                        <a:t>Cluster</a:t>
                      </a:r>
                    </a:p>
                  </a:txBody>
                  <a:tcPr/>
                </a:tc>
                <a:tc>
                  <a:txBody>
                    <a:bodyPr/>
                    <a:lstStyle/>
                    <a:p>
                      <a:r>
                        <a:rPr lang="en-US" sz="1400" dirty="0"/>
                        <a:t>The HPC system (Alpine)</a:t>
                      </a:r>
                    </a:p>
                  </a:txBody>
                  <a:tcPr/>
                </a:tc>
                <a:extLst>
                  <a:ext uri="{0D108BD9-81ED-4DB2-BD59-A6C34878D82A}">
                    <a16:rowId xmlns:a16="http://schemas.microsoft.com/office/drawing/2014/main" val="937657127"/>
                  </a:ext>
                </a:extLst>
              </a:tr>
              <a:tr h="370840">
                <a:tc>
                  <a:txBody>
                    <a:bodyPr/>
                    <a:lstStyle/>
                    <a:p>
                      <a:r>
                        <a:rPr lang="en-US" dirty="0"/>
                        <a:t>Account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The account you would like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Standard CU Boulder value → “</a:t>
                      </a:r>
                      <a:r>
                        <a:rPr lang="en-US" sz="1400" b="0" kern="1200" dirty="0" err="1">
                          <a:solidFill>
                            <a:schemeClr val="dk1"/>
                          </a:solidFill>
                          <a:effectLst/>
                          <a:latin typeface="+mn-lt"/>
                          <a:ea typeface="+mn-ea"/>
                          <a:cs typeface="+mn-cs"/>
                        </a:rPr>
                        <a:t>ucb</a:t>
                      </a:r>
                      <a:r>
                        <a:rPr lang="en-US" sz="1400" b="0" kern="1200" dirty="0">
                          <a:solidFill>
                            <a:schemeClr val="dk1"/>
                          </a:solidFill>
                          <a:effectLst/>
                          <a:latin typeface="+mn-lt"/>
                          <a:ea typeface="+mn-ea"/>
                          <a:cs typeface="+mn-cs"/>
                        </a:rPr>
                        <a:t>-general”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Standard CSU value → “</a:t>
                      </a:r>
                      <a:r>
                        <a:rPr lang="en-US" sz="1400" b="0" kern="1200" dirty="0" err="1">
                          <a:solidFill>
                            <a:schemeClr val="dk1"/>
                          </a:solidFill>
                          <a:effectLst/>
                          <a:latin typeface="+mn-lt"/>
                          <a:ea typeface="+mn-ea"/>
                          <a:cs typeface="+mn-cs"/>
                        </a:rPr>
                        <a:t>csu</a:t>
                      </a:r>
                      <a:r>
                        <a:rPr lang="en-US" sz="1400" b="0" kern="1200" dirty="0">
                          <a:solidFill>
                            <a:schemeClr val="dk1"/>
                          </a:solidFill>
                          <a:effectLst/>
                          <a:latin typeface="+mn-lt"/>
                          <a:ea typeface="+mn-ea"/>
                          <a:cs typeface="+mn-cs"/>
                        </a:rPr>
                        <a:t>-general”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Standard RMACC value → “</a:t>
                      </a:r>
                      <a:r>
                        <a:rPr lang="en-US" sz="1400" b="0" kern="1200" dirty="0" err="1">
                          <a:solidFill>
                            <a:schemeClr val="dk1"/>
                          </a:solidFill>
                          <a:effectLst/>
                          <a:latin typeface="+mn-lt"/>
                          <a:ea typeface="+mn-ea"/>
                          <a:cs typeface="+mn-cs"/>
                        </a:rPr>
                        <a:t>rmacc</a:t>
                      </a:r>
                      <a:r>
                        <a:rPr lang="en-US" sz="1400" b="0" kern="1200" dirty="0">
                          <a:solidFill>
                            <a:schemeClr val="dk1"/>
                          </a:solidFill>
                          <a:effectLst/>
                          <a:latin typeface="+mn-lt"/>
                          <a:ea typeface="+mn-ea"/>
                          <a:cs typeface="+mn-cs"/>
                        </a:rPr>
                        <a:t>-general”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Standard AMC value → “</a:t>
                      </a:r>
                      <a:r>
                        <a:rPr lang="en-US" sz="1400" b="0" kern="1200" dirty="0" err="1">
                          <a:solidFill>
                            <a:schemeClr val="dk1"/>
                          </a:solidFill>
                          <a:effectLst/>
                          <a:latin typeface="+mn-lt"/>
                          <a:ea typeface="+mn-ea"/>
                          <a:cs typeface="+mn-cs"/>
                        </a:rPr>
                        <a:t>amc</a:t>
                      </a:r>
                      <a:r>
                        <a:rPr lang="en-US" sz="1400" b="0" kern="1200" dirty="0">
                          <a:solidFill>
                            <a:schemeClr val="dk1"/>
                          </a:solidFill>
                          <a:effectLst/>
                          <a:latin typeface="+mn-lt"/>
                          <a:ea typeface="+mn-ea"/>
                          <a:cs typeface="+mn-cs"/>
                        </a:rPr>
                        <a:t>-general”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Can use project allocations e.g. “rmaccXXX_asc1”</a:t>
                      </a:r>
                    </a:p>
                  </a:txBody>
                  <a:tcPr/>
                </a:tc>
                <a:extLst>
                  <a:ext uri="{0D108BD9-81ED-4DB2-BD59-A6C34878D82A}">
                    <a16:rowId xmlns:a16="http://schemas.microsoft.com/office/drawing/2014/main" val="2736585142"/>
                  </a:ext>
                </a:extLst>
              </a:tr>
              <a:tr h="370840">
                <a:tc>
                  <a:txBody>
                    <a:bodyPr/>
                    <a:lstStyle/>
                    <a:p>
                      <a:r>
                        <a:rPr lang="en-US" dirty="0"/>
                        <a:t>Partition </a:t>
                      </a:r>
                    </a:p>
                  </a:txBody>
                  <a:tcPr/>
                </a:tc>
                <a:tc>
                  <a:txBody>
                    <a:bodyPr/>
                    <a:lstStyle/>
                    <a:p>
                      <a:r>
                        <a:rPr lang="en-US" sz="1400" dirty="0"/>
                        <a:t>Specifies a particular node type to use e.g. “</a:t>
                      </a:r>
                      <a:r>
                        <a:rPr lang="en-US" sz="1400" dirty="0" err="1"/>
                        <a:t>ahub</a:t>
                      </a:r>
                      <a:r>
                        <a:rPr lang="en-US" sz="1400" dirty="0"/>
                        <a:t>”</a:t>
                      </a:r>
                    </a:p>
                  </a:txBody>
                  <a:tcPr/>
                </a:tc>
                <a:extLst>
                  <a:ext uri="{0D108BD9-81ED-4DB2-BD59-A6C34878D82A}">
                    <a16:rowId xmlns:a16="http://schemas.microsoft.com/office/drawing/2014/main" val="396583598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Number of cores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number of physical CPU cores for the job</a:t>
                      </a:r>
                    </a:p>
                  </a:txBody>
                  <a:tcPr/>
                </a:tc>
                <a:extLst>
                  <a:ext uri="{0D108BD9-81ED-4DB2-BD59-A6C34878D82A}">
                    <a16:rowId xmlns:a16="http://schemas.microsoft.com/office/drawing/2014/main" val="2148538079"/>
                  </a:ext>
                </a:extLst>
              </a:tr>
              <a:tr h="370840">
                <a:tc>
                  <a:txBody>
                    <a:bodyPr/>
                    <a:lstStyle/>
                    <a:p>
                      <a:r>
                        <a:rPr lang="en-US" sz="1800" b="0" i="0" kern="1200" dirty="0">
                          <a:solidFill>
                            <a:schemeClr val="dk1"/>
                          </a:solidFill>
                          <a:effectLst/>
                          <a:latin typeface="+mn-lt"/>
                          <a:ea typeface="+mn-ea"/>
                          <a:cs typeface="+mn-cs"/>
                        </a:rPr>
                        <a:t>Memory [GB]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total amount of memory allocated for the Job </a:t>
                      </a:r>
                    </a:p>
                  </a:txBody>
                  <a:tcPr/>
                </a:tc>
                <a:extLst>
                  <a:ext uri="{0D108BD9-81ED-4DB2-BD59-A6C34878D82A}">
                    <a16:rowId xmlns:a16="http://schemas.microsoft.com/office/drawing/2014/main" val="2882013848"/>
                  </a:ext>
                </a:extLst>
              </a:tr>
              <a:tr h="370840">
                <a:tc>
                  <a:txBody>
                    <a:bodyPr/>
                    <a:lstStyle/>
                    <a:p>
                      <a:r>
                        <a:rPr lang="en-US" sz="1800" b="0" i="0" kern="1200" dirty="0">
                          <a:solidFill>
                            <a:schemeClr val="dk1"/>
                          </a:solidFill>
                          <a:effectLst/>
                          <a:latin typeface="+mn-lt"/>
                          <a:ea typeface="+mn-ea"/>
                          <a:cs typeface="+mn-cs"/>
                        </a:rPr>
                        <a:t>QoS 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Quality of Service (QoS) constrains or modifies certain job characteristics</a:t>
                      </a:r>
                    </a:p>
                  </a:txBody>
                  <a:tcPr/>
                </a:tc>
                <a:extLst>
                  <a:ext uri="{0D108BD9-81ED-4DB2-BD59-A6C34878D82A}">
                    <a16:rowId xmlns:a16="http://schemas.microsoft.com/office/drawing/2014/main" val="3283852238"/>
                  </a:ext>
                </a:extLst>
              </a:tr>
              <a:tr h="370840">
                <a:tc>
                  <a:txBody>
                    <a:bodyPr/>
                    <a:lstStyle/>
                    <a:p>
                      <a:r>
                        <a:rPr lang="en-US" sz="1800" b="0" i="0" kern="1200" dirty="0">
                          <a:solidFill>
                            <a:schemeClr val="dk1"/>
                          </a:solidFill>
                          <a:effectLst/>
                          <a:latin typeface="+mn-lt"/>
                          <a:ea typeface="+mn-ea"/>
                          <a:cs typeface="+mn-cs"/>
                        </a:rPr>
                        <a:t>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duration of the job, in hours</a:t>
                      </a:r>
                    </a:p>
                  </a:txBody>
                  <a:tcPr/>
                </a:tc>
                <a:extLst>
                  <a:ext uri="{0D108BD9-81ED-4DB2-BD59-A6C34878D82A}">
                    <a16:rowId xmlns:a16="http://schemas.microsoft.com/office/drawing/2014/main" val="1092207570"/>
                  </a:ext>
                </a:extLst>
              </a:tr>
            </a:tbl>
          </a:graphicData>
        </a:graphic>
      </p:graphicFrame>
    </p:spTree>
    <p:extLst>
      <p:ext uri="{BB962C8B-B14F-4D97-AF65-F5344CB8AC3E}">
        <p14:creationId xmlns:p14="http://schemas.microsoft.com/office/powerpoint/2010/main" val="1928859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err="1"/>
              <a:t>Jupyter</a:t>
            </a:r>
            <a:r>
              <a:rPr lang="en-US" dirty="0"/>
              <a:t> Sessions</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69085" y="1684014"/>
            <a:ext cx="5626915" cy="4288947"/>
          </a:xfrm>
        </p:spPr>
        <p:txBody>
          <a:bodyPr vert="horz" lIns="91440" tIns="45720" rIns="91440" bIns="45720" rtlCol="0" anchor="t">
            <a:normAutofit/>
          </a:bodyPr>
          <a:lstStyle/>
          <a:p>
            <a:r>
              <a:rPr lang="en-US" sz="2400" dirty="0">
                <a:cs typeface="Arial"/>
              </a:rPr>
              <a:t>You can spawn a </a:t>
            </a:r>
            <a:r>
              <a:rPr lang="en-US" sz="2400" dirty="0" err="1">
                <a:cs typeface="Arial"/>
              </a:rPr>
              <a:t>Jupyter</a:t>
            </a:r>
            <a:r>
              <a:rPr lang="en-US" sz="2400" dirty="0">
                <a:cs typeface="Arial"/>
              </a:rPr>
              <a:t> Notebook using </a:t>
            </a:r>
            <a:r>
              <a:rPr lang="en-US" sz="2400" dirty="0" err="1">
                <a:cs typeface="Arial"/>
              </a:rPr>
              <a:t>JupyterLab</a:t>
            </a:r>
            <a:r>
              <a:rPr lang="en-US" sz="2400" dirty="0">
                <a:cs typeface="Arial"/>
              </a:rPr>
              <a:t> or </a:t>
            </a:r>
            <a:r>
              <a:rPr lang="en-US" sz="2400" dirty="0" err="1">
                <a:cs typeface="Arial"/>
              </a:rPr>
              <a:t>Jupyter</a:t>
            </a:r>
            <a:r>
              <a:rPr lang="en-US" sz="2400" dirty="0">
                <a:cs typeface="Arial"/>
              </a:rPr>
              <a:t> Notebook</a:t>
            </a:r>
          </a:p>
          <a:p>
            <a:r>
              <a:rPr lang="en-US" sz="2400" dirty="0">
                <a:cs typeface="Arial"/>
              </a:rPr>
              <a:t>If you want to use a custom environment, you must create a </a:t>
            </a:r>
            <a:r>
              <a:rPr lang="en-US" sz="2400" dirty="0" err="1">
                <a:cs typeface="Arial"/>
              </a:rPr>
              <a:t>Jupyter</a:t>
            </a:r>
            <a:r>
              <a:rPr lang="en-US" sz="2400" dirty="0">
                <a:cs typeface="Arial"/>
              </a:rPr>
              <a:t> Kernel</a:t>
            </a:r>
          </a:p>
          <a:p>
            <a:pPr lvl="1"/>
            <a:r>
              <a:rPr lang="en-US" sz="2000" dirty="0">
                <a:cs typeface="Arial"/>
                <a:hlinkClick r:id="rId2"/>
              </a:rPr>
              <a:t>https://curc.readthedocs.io/en/latest/gateways/jupyterhub.html?#creating-your-own-custom-jupyter-kernel</a:t>
            </a:r>
            <a:r>
              <a:rPr lang="en-US" sz="2000" dirty="0">
                <a:cs typeface="Arial"/>
              </a:rPr>
              <a:t> </a:t>
            </a:r>
          </a:p>
          <a:p>
            <a:pPr lvl="1"/>
            <a:r>
              <a:rPr lang="en-US" sz="2000" dirty="0">
                <a:cs typeface="Arial"/>
              </a:rPr>
              <a:t>Easiest to do with a </a:t>
            </a:r>
            <a:r>
              <a:rPr lang="en-US" sz="2000" dirty="0" err="1">
                <a:cs typeface="Arial"/>
              </a:rPr>
              <a:t>conda</a:t>
            </a:r>
            <a:r>
              <a:rPr lang="en-US" sz="2000" dirty="0">
                <a:cs typeface="Arial"/>
              </a:rPr>
              <a:t> environment</a:t>
            </a:r>
          </a:p>
          <a:p>
            <a:r>
              <a:rPr lang="en-US" sz="2400" dirty="0">
                <a:cs typeface="Arial"/>
              </a:rPr>
              <a:t>One can access a single Alpine GPU via the “Custom” application</a:t>
            </a:r>
          </a:p>
        </p:txBody>
      </p:sp>
      <p:pic>
        <p:nvPicPr>
          <p:cNvPr id="5" name="Picture 4" descr="A screenshot of a computer&#10;&#10;Description automatically generated">
            <a:extLst>
              <a:ext uri="{FF2B5EF4-FFF2-40B4-BE49-F238E27FC236}">
                <a16:creationId xmlns:a16="http://schemas.microsoft.com/office/drawing/2014/main" id="{3FA7F2DE-55F2-3F47-8DEA-91DE743D0D2C}"/>
              </a:ext>
            </a:extLst>
          </p:cNvPr>
          <p:cNvPicPr>
            <a:picLocks noChangeAspect="1"/>
          </p:cNvPicPr>
          <p:nvPr/>
        </p:nvPicPr>
        <p:blipFill>
          <a:blip r:embed="rId3"/>
          <a:stretch>
            <a:fillRect/>
          </a:stretch>
        </p:blipFill>
        <p:spPr>
          <a:xfrm>
            <a:off x="6465115" y="873113"/>
            <a:ext cx="4847940" cy="5099848"/>
          </a:xfrm>
          <a:prstGeom prst="rect">
            <a:avLst/>
          </a:prstGeom>
        </p:spPr>
      </p:pic>
    </p:spTree>
    <p:extLst>
      <p:ext uri="{BB962C8B-B14F-4D97-AF65-F5344CB8AC3E}">
        <p14:creationId xmlns:p14="http://schemas.microsoft.com/office/powerpoint/2010/main" val="3940978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sz="5700" dirty="0"/>
              <a:t>Demo: </a:t>
            </a:r>
            <a:r>
              <a:rPr lang="en-US" sz="5700" dirty="0" err="1"/>
              <a:t>Jupyter</a:t>
            </a:r>
            <a:r>
              <a:rPr lang="en-US" sz="5700" dirty="0"/>
              <a:t> Session</a:t>
            </a:r>
          </a:p>
        </p:txBody>
      </p:sp>
    </p:spTree>
    <p:extLst>
      <p:ext uri="{BB962C8B-B14F-4D97-AF65-F5344CB8AC3E}">
        <p14:creationId xmlns:p14="http://schemas.microsoft.com/office/powerpoint/2010/main" val="428292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Core Desktop</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53006" y="1825625"/>
            <a:ext cx="5566794" cy="4079229"/>
          </a:xfrm>
        </p:spPr>
        <p:txBody>
          <a:bodyPr vert="horz" lIns="91440" tIns="45720" rIns="91440" bIns="45720" rtlCol="0" anchor="t">
            <a:normAutofit lnSpcReduction="10000"/>
          </a:bodyPr>
          <a:lstStyle/>
          <a:p>
            <a:r>
              <a:rPr lang="en-US" dirty="0">
                <a:cs typeface="Arial"/>
              </a:rPr>
              <a:t>A remote desktop i.e. an interactive desktop</a:t>
            </a:r>
          </a:p>
          <a:p>
            <a:r>
              <a:rPr lang="en-US" dirty="0">
                <a:cs typeface="Arial"/>
              </a:rPr>
              <a:t>Ran on their own compute nodes (not Alpine)</a:t>
            </a:r>
          </a:p>
          <a:p>
            <a:r>
              <a:rPr lang="en-US" dirty="0">
                <a:cs typeface="Arial"/>
              </a:rPr>
              <a:t>All jobs are launched on shared GPUs</a:t>
            </a:r>
          </a:p>
          <a:p>
            <a:pPr lvl="1"/>
            <a:r>
              <a:rPr lang="en-US" u="sng" dirty="0">
                <a:cs typeface="Arial"/>
              </a:rPr>
              <a:t>Not meant for serious GPU workflows!</a:t>
            </a:r>
          </a:p>
          <a:p>
            <a:r>
              <a:rPr lang="en-US" b="1" dirty="0">
                <a:cs typeface="Arial"/>
              </a:rPr>
              <a:t>Very useful for running GUI based software</a:t>
            </a:r>
          </a:p>
        </p:txBody>
      </p:sp>
      <p:pic>
        <p:nvPicPr>
          <p:cNvPr id="5" name="Picture 4" descr="A screenshot of a computer&#10;&#10;Description automatically generated">
            <a:extLst>
              <a:ext uri="{FF2B5EF4-FFF2-40B4-BE49-F238E27FC236}">
                <a16:creationId xmlns:a16="http://schemas.microsoft.com/office/drawing/2014/main" id="{44B1627A-7855-8292-1A87-C21878766951}"/>
              </a:ext>
            </a:extLst>
          </p:cNvPr>
          <p:cNvPicPr>
            <a:picLocks noChangeAspect="1"/>
          </p:cNvPicPr>
          <p:nvPr/>
        </p:nvPicPr>
        <p:blipFill>
          <a:blip r:embed="rId2"/>
          <a:stretch>
            <a:fillRect/>
          </a:stretch>
        </p:blipFill>
        <p:spPr>
          <a:xfrm>
            <a:off x="6019800" y="1825625"/>
            <a:ext cx="6114930" cy="3456264"/>
          </a:xfrm>
          <a:prstGeom prst="rect">
            <a:avLst/>
          </a:prstGeom>
        </p:spPr>
      </p:pic>
    </p:spTree>
    <p:extLst>
      <p:ext uri="{BB962C8B-B14F-4D97-AF65-F5344CB8AC3E}">
        <p14:creationId xmlns:p14="http://schemas.microsoft.com/office/powerpoint/2010/main" val="143301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sz="5700" dirty="0"/>
              <a:t>Demo: Core Desktop</a:t>
            </a:r>
          </a:p>
        </p:txBody>
      </p:sp>
    </p:spTree>
    <p:extLst>
      <p:ext uri="{BB962C8B-B14F-4D97-AF65-F5344CB8AC3E}">
        <p14:creationId xmlns:p14="http://schemas.microsoft.com/office/powerpoint/2010/main" val="422310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0091-5732-A54C-9BAF-B0F38812CA9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8DC0251-118D-9A4A-BA72-225872DF47CC}"/>
              </a:ext>
            </a:extLst>
          </p:cNvPr>
          <p:cNvSpPr>
            <a:spLocks noGrp="1"/>
          </p:cNvSpPr>
          <p:nvPr>
            <p:ph idx="1"/>
          </p:nvPr>
        </p:nvSpPr>
        <p:spPr>
          <a:xfrm>
            <a:off x="838200" y="1527969"/>
            <a:ext cx="10515600" cy="4163129"/>
          </a:xfrm>
        </p:spPr>
        <p:txBody>
          <a:bodyPr vert="horz" lIns="91440" tIns="45720" rIns="91440" bIns="45720" rtlCol="0" anchor="t">
            <a:normAutofit lnSpcReduction="10000"/>
          </a:bodyPr>
          <a:lstStyle/>
          <a:p>
            <a:pPr lvl="1"/>
            <a:endParaRPr lang="en-US" dirty="0"/>
          </a:p>
          <a:p>
            <a:r>
              <a:rPr lang="en-US" dirty="0"/>
              <a:t>Who is CURC?</a:t>
            </a:r>
          </a:p>
          <a:p>
            <a:r>
              <a:rPr lang="en-US" dirty="0"/>
              <a:t>About Open OnDemand</a:t>
            </a:r>
          </a:p>
          <a:p>
            <a:pPr lvl="1"/>
            <a:r>
              <a:rPr lang="en-US" dirty="0">
                <a:cs typeface="Arial"/>
              </a:rPr>
              <a:t>What is ACCESS-CI?</a:t>
            </a:r>
          </a:p>
          <a:p>
            <a:r>
              <a:rPr lang="en-US" dirty="0">
                <a:cs typeface="Arial"/>
              </a:rPr>
              <a:t>How to log in to Open OnDemand</a:t>
            </a:r>
          </a:p>
          <a:p>
            <a:r>
              <a:rPr lang="en-US" dirty="0">
                <a:cs typeface="Arial"/>
              </a:rPr>
              <a:t>Features of Open OnDemand</a:t>
            </a:r>
          </a:p>
          <a:p>
            <a:pPr lvl="1"/>
            <a:r>
              <a:rPr lang="en-US" dirty="0">
                <a:cs typeface="Arial"/>
              </a:rPr>
              <a:t>Using the Shell</a:t>
            </a:r>
          </a:p>
          <a:p>
            <a:pPr lvl="1"/>
            <a:r>
              <a:rPr lang="en-US" dirty="0">
                <a:cs typeface="Arial"/>
              </a:rPr>
              <a:t>File Transfer</a:t>
            </a:r>
          </a:p>
          <a:p>
            <a:r>
              <a:rPr lang="en-US" dirty="0">
                <a:cs typeface="Arial"/>
              </a:rPr>
              <a:t>Interactive Applications</a:t>
            </a:r>
          </a:p>
          <a:p>
            <a:pPr lvl="1"/>
            <a:r>
              <a:rPr lang="en-US" dirty="0">
                <a:cs typeface="Arial"/>
              </a:rPr>
              <a:t>Demos!</a:t>
            </a:r>
          </a:p>
        </p:txBody>
      </p:sp>
    </p:spTree>
    <p:extLst>
      <p:ext uri="{BB962C8B-B14F-4D97-AF65-F5344CB8AC3E}">
        <p14:creationId xmlns:p14="http://schemas.microsoft.com/office/powerpoint/2010/main" val="7085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a:xfrm>
            <a:off x="444520" y="1"/>
            <a:ext cx="10515600" cy="861848"/>
          </a:xfrm>
        </p:spPr>
        <p:txBody>
          <a:bodyPr/>
          <a:lstStyle/>
          <a:p>
            <a:r>
              <a:rPr lang="en-US" dirty="0"/>
              <a:t>RStudio Server</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44520" y="1046748"/>
            <a:ext cx="6498021" cy="5290990"/>
          </a:xfrm>
        </p:spPr>
        <p:txBody>
          <a:bodyPr vert="horz" lIns="91440" tIns="45720" rIns="91440" bIns="45720" rtlCol="0" anchor="t">
            <a:normAutofit/>
          </a:bodyPr>
          <a:lstStyle/>
          <a:p>
            <a:r>
              <a:rPr lang="en-US" dirty="0">
                <a:cs typeface="Arial"/>
              </a:rPr>
              <a:t>Allows you to use RStudio, an Integrated Development Environment (IDE) for R</a:t>
            </a:r>
          </a:p>
          <a:p>
            <a:r>
              <a:rPr lang="en-US" dirty="0">
                <a:cs typeface="Arial"/>
              </a:rPr>
              <a:t>Ran inside an </a:t>
            </a:r>
            <a:r>
              <a:rPr lang="en-US" dirty="0" err="1">
                <a:cs typeface="Arial"/>
              </a:rPr>
              <a:t>Apptainer</a:t>
            </a:r>
            <a:r>
              <a:rPr lang="en-US" dirty="0">
                <a:cs typeface="Arial"/>
              </a:rPr>
              <a:t> container</a:t>
            </a:r>
          </a:p>
          <a:p>
            <a:pPr lvl="1"/>
            <a:r>
              <a:rPr lang="en-US" sz="2200" dirty="0">
                <a:cs typeface="Arial"/>
              </a:rPr>
              <a:t>Most R libraries are easily installable, but some may fail due to dependency issues.</a:t>
            </a:r>
          </a:p>
          <a:p>
            <a:pPr lvl="1"/>
            <a:r>
              <a:rPr lang="en-US" sz="2200" dirty="0">
                <a:cs typeface="Arial"/>
              </a:rPr>
              <a:t>Documentation for installing dependencies can be found at </a:t>
            </a:r>
            <a:r>
              <a:rPr lang="en-US" sz="2200" dirty="0">
                <a:cs typeface="Arial"/>
                <a:hlinkClick r:id="rId2"/>
              </a:rPr>
              <a:t>https://curc.readthedocs.io/en/latest/gateways/OnDemand.html#installing-dependencies-for-rstudio-currently-available-only-on-alpine</a:t>
            </a:r>
            <a:endParaRPr lang="en-US" sz="2200" dirty="0">
              <a:cs typeface="Arial"/>
            </a:endParaRPr>
          </a:p>
          <a:p>
            <a:pPr lvl="1"/>
            <a:r>
              <a:rPr lang="en-US" sz="2200" b="1" u="sng" dirty="0">
                <a:cs typeface="Arial"/>
              </a:rPr>
              <a:t>First launch </a:t>
            </a:r>
            <a:r>
              <a:rPr lang="en-US" sz="2200" dirty="0">
                <a:cs typeface="Arial"/>
              </a:rPr>
              <a:t>of application can take several minutes (use 4 cores), subsequent launches will be fast!</a:t>
            </a:r>
          </a:p>
        </p:txBody>
      </p:sp>
      <p:pic>
        <p:nvPicPr>
          <p:cNvPr id="5" name="Picture 4" descr="A screenshot of a computer&#10;&#10;Description automatically generated">
            <a:extLst>
              <a:ext uri="{FF2B5EF4-FFF2-40B4-BE49-F238E27FC236}">
                <a16:creationId xmlns:a16="http://schemas.microsoft.com/office/drawing/2014/main" id="{D5A1F86F-329F-D445-A22A-D10500078816}"/>
              </a:ext>
            </a:extLst>
          </p:cNvPr>
          <p:cNvPicPr>
            <a:picLocks noChangeAspect="1"/>
          </p:cNvPicPr>
          <p:nvPr/>
        </p:nvPicPr>
        <p:blipFill>
          <a:blip r:embed="rId3"/>
          <a:stretch>
            <a:fillRect/>
          </a:stretch>
        </p:blipFill>
        <p:spPr>
          <a:xfrm>
            <a:off x="6942541" y="1325461"/>
            <a:ext cx="4443762" cy="3711480"/>
          </a:xfrm>
          <a:prstGeom prst="rect">
            <a:avLst/>
          </a:prstGeom>
        </p:spPr>
      </p:pic>
    </p:spTree>
    <p:extLst>
      <p:ext uri="{BB962C8B-B14F-4D97-AF65-F5344CB8AC3E}">
        <p14:creationId xmlns:p14="http://schemas.microsoft.com/office/powerpoint/2010/main" val="86018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RStudio</a:t>
            </a:r>
          </a:p>
        </p:txBody>
      </p:sp>
    </p:spTree>
    <p:extLst>
      <p:ext uri="{BB962C8B-B14F-4D97-AF65-F5344CB8AC3E}">
        <p14:creationId xmlns:p14="http://schemas.microsoft.com/office/powerpoint/2010/main" val="57094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MATLAB</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503339" y="1825625"/>
            <a:ext cx="5654180" cy="4079229"/>
          </a:xfrm>
        </p:spPr>
        <p:txBody>
          <a:bodyPr vert="horz" lIns="91440" tIns="45720" rIns="91440" bIns="45720" rtlCol="0" anchor="t">
            <a:normAutofit/>
          </a:bodyPr>
          <a:lstStyle/>
          <a:p>
            <a:r>
              <a:rPr lang="en-US" dirty="0">
                <a:cs typeface="Arial"/>
              </a:rPr>
              <a:t>Launches a MATLAB GUI using Core Desktop</a:t>
            </a:r>
          </a:p>
          <a:p>
            <a:pPr lvl="1"/>
            <a:r>
              <a:rPr lang="en-US" dirty="0">
                <a:cs typeface="Arial"/>
              </a:rPr>
              <a:t>Same setup as Core Desktop</a:t>
            </a:r>
          </a:p>
          <a:p>
            <a:r>
              <a:rPr lang="en-US" u="sng" dirty="0">
                <a:cs typeface="Arial"/>
              </a:rPr>
              <a:t>Not meant for serious workflows!</a:t>
            </a:r>
          </a:p>
          <a:p>
            <a:r>
              <a:rPr lang="en-US" dirty="0">
                <a:cs typeface="Arial"/>
              </a:rPr>
              <a:t>Has only one version of MATLAB</a:t>
            </a:r>
          </a:p>
          <a:p>
            <a:pPr lvl="1"/>
            <a:r>
              <a:rPr lang="en-US" dirty="0">
                <a:cs typeface="Arial"/>
              </a:rPr>
              <a:t>Currently this is MATLAB version R2021b</a:t>
            </a:r>
          </a:p>
          <a:p>
            <a:pPr lvl="1"/>
            <a:r>
              <a:rPr lang="en-US" dirty="0">
                <a:cs typeface="Arial"/>
              </a:rPr>
              <a:t>Other versions can be used from the Alpine command line</a:t>
            </a:r>
          </a:p>
        </p:txBody>
      </p:sp>
      <p:pic>
        <p:nvPicPr>
          <p:cNvPr id="5" name="Picture 4" descr="A screenshot of a computer&#10;&#10;Description automatically generated">
            <a:extLst>
              <a:ext uri="{FF2B5EF4-FFF2-40B4-BE49-F238E27FC236}">
                <a16:creationId xmlns:a16="http://schemas.microsoft.com/office/drawing/2014/main" id="{9E56A4BF-AE95-F850-FE53-65378E12FFB6}"/>
              </a:ext>
            </a:extLst>
          </p:cNvPr>
          <p:cNvPicPr>
            <a:picLocks noChangeAspect="1"/>
          </p:cNvPicPr>
          <p:nvPr/>
        </p:nvPicPr>
        <p:blipFill>
          <a:blip r:embed="rId2"/>
          <a:stretch>
            <a:fillRect/>
          </a:stretch>
        </p:blipFill>
        <p:spPr>
          <a:xfrm>
            <a:off x="6255974" y="1317305"/>
            <a:ext cx="5530559" cy="3201273"/>
          </a:xfrm>
          <a:prstGeom prst="rect">
            <a:avLst/>
          </a:prstGeom>
        </p:spPr>
      </p:pic>
    </p:spTree>
    <p:extLst>
      <p:ext uri="{BB962C8B-B14F-4D97-AF65-F5344CB8AC3E}">
        <p14:creationId xmlns:p14="http://schemas.microsoft.com/office/powerpoint/2010/main" val="3735175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MATLAB</a:t>
            </a:r>
          </a:p>
        </p:txBody>
      </p:sp>
    </p:spTree>
    <p:extLst>
      <p:ext uri="{BB962C8B-B14F-4D97-AF65-F5344CB8AC3E}">
        <p14:creationId xmlns:p14="http://schemas.microsoft.com/office/powerpoint/2010/main" val="1594295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VS Code-Server</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503339" y="1825625"/>
            <a:ext cx="5654180" cy="4079229"/>
          </a:xfrm>
        </p:spPr>
        <p:txBody>
          <a:bodyPr vert="horz" lIns="91440" tIns="45720" rIns="91440" bIns="45720" rtlCol="0" anchor="t">
            <a:normAutofit/>
          </a:bodyPr>
          <a:lstStyle/>
          <a:p>
            <a:r>
              <a:rPr lang="en-US" dirty="0">
                <a:cs typeface="Arial"/>
              </a:rPr>
              <a:t>Launches Visual Studio (VS) Code in your browser</a:t>
            </a:r>
          </a:p>
          <a:p>
            <a:pPr lvl="1"/>
            <a:r>
              <a:rPr lang="en-US" dirty="0">
                <a:cs typeface="Arial"/>
              </a:rPr>
              <a:t>Uses the software Code-Server</a:t>
            </a:r>
          </a:p>
          <a:p>
            <a:pPr lvl="2"/>
            <a:r>
              <a:rPr lang="en-US" dirty="0">
                <a:cs typeface="Arial"/>
              </a:rPr>
              <a:t>Contains a majority of standard VS Code functionality</a:t>
            </a:r>
          </a:p>
          <a:p>
            <a:r>
              <a:rPr lang="en-US" dirty="0">
                <a:cs typeface="Arial"/>
              </a:rPr>
              <a:t>Downloading extensions may have to be done differently</a:t>
            </a:r>
          </a:p>
          <a:p>
            <a:pPr lvl="1"/>
            <a:r>
              <a:rPr lang="en-US" dirty="0">
                <a:cs typeface="Arial"/>
                <a:hlinkClick r:id="rId2"/>
              </a:rPr>
              <a:t>https://curc.readthedocs.io/en/latest/gateways/OnDemand.html#installing-vs-code-server-extensions</a:t>
            </a:r>
            <a:r>
              <a:rPr lang="en-US" dirty="0">
                <a:cs typeface="Arial"/>
              </a:rPr>
              <a:t> </a:t>
            </a:r>
          </a:p>
          <a:p>
            <a:endParaRPr lang="en-US" dirty="0">
              <a:cs typeface="Arial"/>
            </a:endParaRPr>
          </a:p>
        </p:txBody>
      </p:sp>
      <p:pic>
        <p:nvPicPr>
          <p:cNvPr id="5" name="Picture 4" descr="A screenshot of a software&#10;&#10;Description automatically generated">
            <a:extLst>
              <a:ext uri="{FF2B5EF4-FFF2-40B4-BE49-F238E27FC236}">
                <a16:creationId xmlns:a16="http://schemas.microsoft.com/office/drawing/2014/main" id="{2E99B0EF-5CD3-7DA3-EBA3-90EBC4A7FED1}"/>
              </a:ext>
            </a:extLst>
          </p:cNvPr>
          <p:cNvPicPr>
            <a:picLocks noChangeAspect="1"/>
          </p:cNvPicPr>
          <p:nvPr/>
        </p:nvPicPr>
        <p:blipFill>
          <a:blip r:embed="rId3"/>
          <a:stretch>
            <a:fillRect/>
          </a:stretch>
        </p:blipFill>
        <p:spPr>
          <a:xfrm>
            <a:off x="6423054" y="1285788"/>
            <a:ext cx="5413812" cy="3099378"/>
          </a:xfrm>
          <a:prstGeom prst="rect">
            <a:avLst/>
          </a:prstGeom>
        </p:spPr>
      </p:pic>
    </p:spTree>
    <p:extLst>
      <p:ext uri="{BB962C8B-B14F-4D97-AF65-F5344CB8AC3E}">
        <p14:creationId xmlns:p14="http://schemas.microsoft.com/office/powerpoint/2010/main" val="1931232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VS Code-Server</a:t>
            </a:r>
          </a:p>
        </p:txBody>
      </p:sp>
    </p:spTree>
    <p:extLst>
      <p:ext uri="{BB962C8B-B14F-4D97-AF65-F5344CB8AC3E}">
        <p14:creationId xmlns:p14="http://schemas.microsoft.com/office/powerpoint/2010/main" val="896163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Presentation is available on GitHub!</a:t>
            </a:r>
            <a:endParaRPr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36</a:t>
            </a:fld>
            <a:endParaRPr/>
          </a:p>
        </p:txBody>
      </p:sp>
      <p:pic>
        <p:nvPicPr>
          <p:cNvPr id="2" name="Picture 1" descr="A qr code with black squares&#10;&#10;Description automatically generated">
            <a:extLst>
              <a:ext uri="{FF2B5EF4-FFF2-40B4-BE49-F238E27FC236}">
                <a16:creationId xmlns:a16="http://schemas.microsoft.com/office/drawing/2014/main" id="{8D878B25-F1E2-980C-BF72-F669F016D837}"/>
              </a:ext>
            </a:extLst>
          </p:cNvPr>
          <p:cNvPicPr>
            <a:picLocks noChangeAspect="1"/>
          </p:cNvPicPr>
          <p:nvPr/>
        </p:nvPicPr>
        <p:blipFill>
          <a:blip r:embed="rId3"/>
          <a:stretch>
            <a:fillRect/>
          </a:stretch>
        </p:blipFill>
        <p:spPr>
          <a:xfrm>
            <a:off x="4412779" y="3353478"/>
            <a:ext cx="2455636" cy="2485859"/>
          </a:xfrm>
          <a:prstGeom prst="rect">
            <a:avLst/>
          </a:prstGeom>
        </p:spPr>
      </p:pic>
      <p:sp>
        <p:nvSpPr>
          <p:cNvPr id="5" name="TextBox 4">
            <a:extLst>
              <a:ext uri="{FF2B5EF4-FFF2-40B4-BE49-F238E27FC236}">
                <a16:creationId xmlns:a16="http://schemas.microsoft.com/office/drawing/2014/main" id="{383EBB24-6F9C-E01A-EA7C-9BD9B571F07F}"/>
              </a:ext>
            </a:extLst>
          </p:cNvPr>
          <p:cNvSpPr txBox="1"/>
          <p:nvPr/>
        </p:nvSpPr>
        <p:spPr>
          <a:xfrm>
            <a:off x="999984" y="2221448"/>
            <a:ext cx="8965916" cy="984885"/>
          </a:xfrm>
          <a:prstGeom prst="rect">
            <a:avLst/>
          </a:prstGeom>
          <a:noFill/>
        </p:spPr>
        <p:txBody>
          <a:bodyPr wrap="none" rtlCol="0">
            <a:spAutoFit/>
          </a:bodyPr>
          <a:lstStyle/>
          <a:p>
            <a:pPr>
              <a:spcAft>
                <a:spcPts val="1200"/>
              </a:spcAft>
            </a:pPr>
            <a:r>
              <a:rPr lang="en-US" sz="2400" dirty="0"/>
              <a:t>GitHub link: </a:t>
            </a:r>
            <a:r>
              <a:rPr lang="en-US" sz="2400" dirty="0">
                <a:latin typeface="Arial"/>
                <a:ea typeface="Arial"/>
                <a:cs typeface="Arial"/>
                <a:sym typeface="Arial"/>
                <a:hlinkClick r:id="rId4"/>
              </a:rPr>
              <a:t>https://github.com/ResearchComputing/rmacc_2024</a:t>
            </a:r>
            <a:endParaRPr lang="en-US" sz="2400" dirty="0"/>
          </a:p>
          <a:p>
            <a:pPr marL="285750" indent="-285750">
              <a:spcAft>
                <a:spcPts val="1200"/>
              </a:spcAft>
              <a:buFont typeface="Arial" panose="020B0604020202020204" pitchFamily="34" charset="0"/>
              <a:buChar char="•"/>
            </a:pPr>
            <a:r>
              <a:rPr lang="en-US" sz="2400" dirty="0"/>
              <a:t>In the directory “</a:t>
            </a:r>
            <a:r>
              <a:rPr lang="en-US" sz="2400" dirty="0" err="1"/>
              <a:t>alpine_in_your_browser_with_ood</a:t>
            </a:r>
            <a:r>
              <a:rPr lang="en-US" sz="24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F744-D5CC-8656-46F3-387300CC9658}"/>
              </a:ext>
            </a:extLst>
          </p:cNvPr>
          <p:cNvSpPr>
            <a:spLocks noGrp="1"/>
          </p:cNvSpPr>
          <p:nvPr>
            <p:ph type="title"/>
          </p:nvPr>
        </p:nvSpPr>
        <p:spPr/>
        <p:txBody>
          <a:bodyPr/>
          <a:lstStyle/>
          <a:p>
            <a:r>
              <a:rPr lang="en-US" dirty="0"/>
              <a:t>Who is CURC?</a:t>
            </a:r>
          </a:p>
        </p:txBody>
      </p:sp>
      <p:sp>
        <p:nvSpPr>
          <p:cNvPr id="3" name="Content Placeholder 2">
            <a:extLst>
              <a:ext uri="{FF2B5EF4-FFF2-40B4-BE49-F238E27FC236}">
                <a16:creationId xmlns:a16="http://schemas.microsoft.com/office/drawing/2014/main" id="{DCC68294-C627-3667-82C0-E9E4A309076E}"/>
              </a:ext>
            </a:extLst>
          </p:cNvPr>
          <p:cNvSpPr>
            <a:spLocks noGrp="1"/>
          </p:cNvSpPr>
          <p:nvPr>
            <p:ph idx="1"/>
          </p:nvPr>
        </p:nvSpPr>
        <p:spPr/>
        <p:txBody>
          <a:bodyPr/>
          <a:lstStyle/>
          <a:p>
            <a:pPr marL="0" indent="0">
              <a:buNone/>
            </a:pPr>
            <a:r>
              <a:rPr lang="en-US" dirty="0"/>
              <a:t>CU Research Computing (CURC) is a group at CU Boulder that hosts a variety of resources. One of these resources is the Alpine High Performance Computing (HPC) system. All individuals within the RMACC community can request an account with CURC, which will allow them to freely run on Alpine. Access to Alpine for the RMACC community is facilitated through Open OnDemand.</a:t>
            </a:r>
          </a:p>
        </p:txBody>
      </p:sp>
    </p:spTree>
    <p:extLst>
      <p:ext uri="{BB962C8B-B14F-4D97-AF65-F5344CB8AC3E}">
        <p14:creationId xmlns:p14="http://schemas.microsoft.com/office/powerpoint/2010/main" val="13072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070C-2D20-3027-7FE7-B0906E829609}"/>
              </a:ext>
            </a:extLst>
          </p:cNvPr>
          <p:cNvSpPr>
            <a:spLocks noGrp="1"/>
          </p:cNvSpPr>
          <p:nvPr>
            <p:ph type="title"/>
          </p:nvPr>
        </p:nvSpPr>
        <p:spPr/>
        <p:txBody>
          <a:bodyPr/>
          <a:lstStyle/>
          <a:p>
            <a:r>
              <a:rPr lang="en-US"/>
              <a:t>Open OnDemand</a:t>
            </a:r>
          </a:p>
        </p:txBody>
      </p:sp>
      <p:sp>
        <p:nvSpPr>
          <p:cNvPr id="3" name="Content Placeholder 2">
            <a:extLst>
              <a:ext uri="{FF2B5EF4-FFF2-40B4-BE49-F238E27FC236}">
                <a16:creationId xmlns:a16="http://schemas.microsoft.com/office/drawing/2014/main" id="{179E0686-96EB-B84F-1D86-D5929E1A9D37}"/>
              </a:ext>
            </a:extLst>
          </p:cNvPr>
          <p:cNvSpPr>
            <a:spLocks noGrp="1"/>
          </p:cNvSpPr>
          <p:nvPr>
            <p:ph idx="1"/>
          </p:nvPr>
        </p:nvSpPr>
        <p:spPr/>
        <p:txBody>
          <a:bodyPr vert="horz" lIns="91440" tIns="45720" rIns="91440" bIns="45720" rtlCol="0" anchor="t">
            <a:normAutofit/>
          </a:bodyPr>
          <a:lstStyle/>
          <a:p>
            <a:r>
              <a:rPr lang="en-US" dirty="0">
                <a:ea typeface="+mn-lt"/>
                <a:cs typeface="+mn-lt"/>
              </a:rPr>
              <a:t>Open OnDemand is an NSF-funded open-source HPC portal based on the Ohio Supercomputing Center's original OnDemand portal</a:t>
            </a:r>
          </a:p>
          <a:p>
            <a:r>
              <a:rPr lang="en-US" dirty="0">
                <a:ea typeface="+mn-lt"/>
                <a:cs typeface="+mn-lt"/>
              </a:rPr>
              <a:t>Enables web access to HPC resources, including:</a:t>
            </a:r>
            <a:endParaRPr lang="en-US" dirty="0">
              <a:cs typeface="Arial" panose="020B0604020202020204"/>
            </a:endParaRPr>
          </a:p>
          <a:p>
            <a:pPr lvl="1"/>
            <a:r>
              <a:rPr lang="en-US" dirty="0">
                <a:ea typeface="+mn-lt"/>
                <a:cs typeface="+mn-lt"/>
              </a:rPr>
              <a:t>Easy file management</a:t>
            </a:r>
            <a:endParaRPr lang="en-US" dirty="0">
              <a:cs typeface="Arial"/>
            </a:endParaRPr>
          </a:p>
          <a:p>
            <a:pPr lvl="1"/>
            <a:r>
              <a:rPr lang="en-US" dirty="0">
                <a:ea typeface="+mn-lt"/>
                <a:cs typeface="+mn-lt"/>
              </a:rPr>
              <a:t>Command-line shell access</a:t>
            </a:r>
            <a:endParaRPr lang="en-US" dirty="0">
              <a:cs typeface="Arial"/>
            </a:endParaRPr>
          </a:p>
          <a:p>
            <a:pPr lvl="1"/>
            <a:r>
              <a:rPr lang="en-US" dirty="0">
                <a:ea typeface="+mn-lt"/>
                <a:cs typeface="+mn-lt"/>
              </a:rPr>
              <a:t>Job management and monitoring across different batch servers and resource managers</a:t>
            </a:r>
            <a:endParaRPr lang="en-US" dirty="0">
              <a:cs typeface="Arial"/>
            </a:endParaRPr>
          </a:p>
          <a:p>
            <a:pPr lvl="1"/>
            <a:r>
              <a:rPr lang="en-US" dirty="0">
                <a:ea typeface="+mn-lt"/>
                <a:cs typeface="+mn-lt"/>
              </a:rPr>
              <a:t>Graphical desktop environments and desktop applications (</a:t>
            </a:r>
            <a:r>
              <a:rPr lang="en-US" dirty="0" err="1">
                <a:ea typeface="+mn-lt"/>
                <a:cs typeface="+mn-lt"/>
              </a:rPr>
              <a:t>Jupyter</a:t>
            </a:r>
            <a:r>
              <a:rPr lang="en-US" dirty="0">
                <a:ea typeface="+mn-lt"/>
                <a:cs typeface="+mn-lt"/>
              </a:rPr>
              <a:t> notebooks, MATLAB, RStudio)</a:t>
            </a:r>
            <a:endParaRPr lang="en-US" dirty="0">
              <a:cs typeface="Arial"/>
            </a:endParaRPr>
          </a:p>
        </p:txBody>
      </p:sp>
      <p:pic>
        <p:nvPicPr>
          <p:cNvPr id="5" name="Picture 4">
            <a:extLst>
              <a:ext uri="{FF2B5EF4-FFF2-40B4-BE49-F238E27FC236}">
                <a16:creationId xmlns:a16="http://schemas.microsoft.com/office/drawing/2014/main" id="{88F726B3-1C1F-D2EF-4C7A-D643D2C3FABB}"/>
              </a:ext>
            </a:extLst>
          </p:cNvPr>
          <p:cNvPicPr>
            <a:picLocks noChangeAspect="1"/>
          </p:cNvPicPr>
          <p:nvPr/>
        </p:nvPicPr>
        <p:blipFill>
          <a:blip r:embed="rId3"/>
          <a:stretch>
            <a:fillRect/>
          </a:stretch>
        </p:blipFill>
        <p:spPr>
          <a:xfrm>
            <a:off x="8748713" y="560164"/>
            <a:ext cx="2624138" cy="653701"/>
          </a:xfrm>
          <a:prstGeom prst="rect">
            <a:avLst/>
          </a:prstGeom>
        </p:spPr>
      </p:pic>
    </p:spTree>
    <p:extLst>
      <p:ext uri="{BB962C8B-B14F-4D97-AF65-F5344CB8AC3E}">
        <p14:creationId xmlns:p14="http://schemas.microsoft.com/office/powerpoint/2010/main" val="252725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070C-2D20-3027-7FE7-B0906E829609}"/>
              </a:ext>
            </a:extLst>
          </p:cNvPr>
          <p:cNvSpPr>
            <a:spLocks noGrp="1"/>
          </p:cNvSpPr>
          <p:nvPr>
            <p:ph type="title"/>
          </p:nvPr>
        </p:nvSpPr>
        <p:spPr>
          <a:xfrm>
            <a:off x="838200" y="365125"/>
            <a:ext cx="11353800" cy="1325563"/>
          </a:xfrm>
        </p:spPr>
        <p:txBody>
          <a:bodyPr>
            <a:normAutofit/>
          </a:bodyPr>
          <a:lstStyle/>
          <a:p>
            <a:r>
              <a:rPr lang="en-US" sz="4000" dirty="0"/>
              <a:t>Open OnDemand (at CURC)</a:t>
            </a:r>
          </a:p>
        </p:txBody>
      </p:sp>
      <p:sp>
        <p:nvSpPr>
          <p:cNvPr id="3" name="Content Placeholder 2">
            <a:extLst>
              <a:ext uri="{FF2B5EF4-FFF2-40B4-BE49-F238E27FC236}">
                <a16:creationId xmlns:a16="http://schemas.microsoft.com/office/drawing/2014/main" id="{179E0686-96EB-B84F-1D86-D5929E1A9D37}"/>
              </a:ext>
            </a:extLst>
          </p:cNvPr>
          <p:cNvSpPr>
            <a:spLocks noGrp="1"/>
          </p:cNvSpPr>
          <p:nvPr>
            <p:ph idx="1"/>
          </p:nvPr>
        </p:nvSpPr>
        <p:spPr>
          <a:xfrm>
            <a:off x="838200" y="2319611"/>
            <a:ext cx="10515600" cy="2806062"/>
          </a:xfrm>
        </p:spPr>
        <p:txBody>
          <a:bodyPr vert="horz" lIns="91440" tIns="45720" rIns="91440" bIns="45720" rtlCol="0" anchor="t">
            <a:normAutofit/>
          </a:bodyPr>
          <a:lstStyle/>
          <a:p>
            <a:r>
              <a:rPr lang="en-US" dirty="0">
                <a:cs typeface="Arial"/>
              </a:rPr>
              <a:t>Open OnDemand provides a browser-based interface to interact with Alpine!</a:t>
            </a:r>
          </a:p>
          <a:p>
            <a:r>
              <a:rPr lang="en-US" dirty="0">
                <a:cs typeface="Arial"/>
              </a:rPr>
              <a:t>All RMACC users with a CURC account can access Open OnDemand via </a:t>
            </a:r>
          </a:p>
          <a:p>
            <a:pPr lvl="1"/>
            <a:r>
              <a:rPr lang="en-US" dirty="0">
                <a:cs typeface="Arial"/>
              </a:rPr>
              <a:t>CU Users: </a:t>
            </a:r>
            <a:r>
              <a:rPr lang="en-US" dirty="0">
                <a:cs typeface="Arial"/>
                <a:hlinkClick r:id="rId3"/>
              </a:rPr>
              <a:t>https://ondemand.rc.colorado.edu/</a:t>
            </a:r>
            <a:r>
              <a:rPr lang="en-US" dirty="0">
                <a:cs typeface="Arial"/>
              </a:rPr>
              <a:t> </a:t>
            </a:r>
          </a:p>
          <a:p>
            <a:pPr lvl="1"/>
            <a:r>
              <a:rPr lang="en-US" dirty="0">
                <a:cs typeface="Arial"/>
              </a:rPr>
              <a:t>CSU, AMC, RMACC users: </a:t>
            </a:r>
            <a:r>
              <a:rPr lang="en-US" dirty="0">
                <a:cs typeface="Arial"/>
                <a:hlinkClick r:id="rId4"/>
              </a:rPr>
              <a:t>https://ondemand-rmacc.rc.colorado.edu</a:t>
            </a:r>
            <a:endParaRPr lang="en-US" dirty="0">
              <a:cs typeface="Arial"/>
            </a:endParaRPr>
          </a:p>
        </p:txBody>
      </p:sp>
      <p:pic>
        <p:nvPicPr>
          <p:cNvPr id="5" name="Picture 4">
            <a:extLst>
              <a:ext uri="{FF2B5EF4-FFF2-40B4-BE49-F238E27FC236}">
                <a16:creationId xmlns:a16="http://schemas.microsoft.com/office/drawing/2014/main" id="{88F726B3-1C1F-D2EF-4C7A-D643D2C3FABB}"/>
              </a:ext>
            </a:extLst>
          </p:cNvPr>
          <p:cNvPicPr>
            <a:picLocks noChangeAspect="1"/>
          </p:cNvPicPr>
          <p:nvPr/>
        </p:nvPicPr>
        <p:blipFill>
          <a:blip r:embed="rId5"/>
          <a:stretch>
            <a:fillRect/>
          </a:stretch>
        </p:blipFill>
        <p:spPr>
          <a:xfrm>
            <a:off x="9134607" y="618887"/>
            <a:ext cx="2624138" cy="653701"/>
          </a:xfrm>
          <a:prstGeom prst="rect">
            <a:avLst/>
          </a:prstGeom>
        </p:spPr>
      </p:pic>
    </p:spTree>
    <p:extLst>
      <p:ext uri="{BB962C8B-B14F-4D97-AF65-F5344CB8AC3E}">
        <p14:creationId xmlns:p14="http://schemas.microsoft.com/office/powerpoint/2010/main" val="400600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6827-9206-ACEB-9C93-8507AC2829F2}"/>
              </a:ext>
            </a:extLst>
          </p:cNvPr>
          <p:cNvSpPr>
            <a:spLocks noGrp="1"/>
          </p:cNvSpPr>
          <p:nvPr>
            <p:ph type="title"/>
          </p:nvPr>
        </p:nvSpPr>
        <p:spPr>
          <a:xfrm>
            <a:off x="838200" y="365125"/>
            <a:ext cx="10515600" cy="1325563"/>
          </a:xfrm>
        </p:spPr>
        <p:txBody>
          <a:bodyPr anchor="ctr">
            <a:normAutofit/>
          </a:bodyPr>
          <a:lstStyle/>
          <a:p>
            <a:r>
              <a:rPr lang="en-US" sz="3200" dirty="0"/>
              <a:t>ACCESS-CI (AMC and RMACC Users Only)</a:t>
            </a:r>
          </a:p>
        </p:txBody>
      </p:sp>
      <p:sp>
        <p:nvSpPr>
          <p:cNvPr id="3" name="Content Placeholder 2">
            <a:extLst>
              <a:ext uri="{FF2B5EF4-FFF2-40B4-BE49-F238E27FC236}">
                <a16:creationId xmlns:a16="http://schemas.microsoft.com/office/drawing/2014/main" id="{CD5D5CEA-5129-ADCC-D85D-22008BA4E647}"/>
              </a:ext>
            </a:extLst>
          </p:cNvPr>
          <p:cNvSpPr>
            <a:spLocks noGrp="1"/>
          </p:cNvSpPr>
          <p:nvPr>
            <p:ph sz="half" idx="1"/>
          </p:nvPr>
        </p:nvSpPr>
        <p:spPr>
          <a:xfrm>
            <a:off x="838200" y="1825625"/>
            <a:ext cx="5181600" cy="4079229"/>
          </a:xfrm>
        </p:spPr>
        <p:txBody>
          <a:bodyPr vert="horz" lIns="91440" tIns="45720" rIns="91440" bIns="45720" rtlCol="0">
            <a:normAutofit lnSpcReduction="10000"/>
          </a:bodyPr>
          <a:lstStyle/>
          <a:p>
            <a:r>
              <a:rPr lang="en-US" sz="3000" dirty="0"/>
              <a:t>ACCESS-CI provides:</a:t>
            </a:r>
          </a:p>
          <a:p>
            <a:pPr lvl="1"/>
            <a:r>
              <a:rPr lang="en-US" sz="2600" dirty="0"/>
              <a:t>Allocations</a:t>
            </a:r>
          </a:p>
          <a:p>
            <a:pPr lvl="1"/>
            <a:r>
              <a:rPr lang="en-US" sz="2600" dirty="0"/>
              <a:t>Support</a:t>
            </a:r>
          </a:p>
          <a:p>
            <a:pPr lvl="1"/>
            <a:r>
              <a:rPr lang="en-US" sz="2600" dirty="0"/>
              <a:t>Operations </a:t>
            </a:r>
          </a:p>
          <a:p>
            <a:pPr lvl="1"/>
            <a:r>
              <a:rPr lang="en-US" sz="2600" dirty="0"/>
              <a:t>Metrics</a:t>
            </a:r>
          </a:p>
          <a:p>
            <a:r>
              <a:rPr lang="en-US" sz="3000" dirty="0"/>
              <a:t>Supports CURC by managing RMACC users</a:t>
            </a:r>
          </a:p>
          <a:p>
            <a:r>
              <a:rPr lang="en-US" sz="2600" dirty="0"/>
              <a:t>Get an ACCESS-CI Account: </a:t>
            </a:r>
            <a:r>
              <a:rPr lang="en-US" sz="2600" dirty="0">
                <a:hlinkClick r:id="rId3"/>
              </a:rPr>
              <a:t>https://identity.access-ci.org/new-user.html</a:t>
            </a:r>
            <a:r>
              <a:rPr lang="en-US" sz="2600" dirty="0"/>
              <a:t> </a:t>
            </a:r>
          </a:p>
          <a:p>
            <a:pPr lvl="1"/>
            <a:endParaRPr lang="en-US" sz="2600" dirty="0"/>
          </a:p>
        </p:txBody>
      </p:sp>
      <p:pic>
        <p:nvPicPr>
          <p:cNvPr id="5" name="Picture 5">
            <a:extLst>
              <a:ext uri="{FF2B5EF4-FFF2-40B4-BE49-F238E27FC236}">
                <a16:creationId xmlns:a16="http://schemas.microsoft.com/office/drawing/2014/main" id="{11F64B2A-9EC3-AE23-1C79-7C7D482C5DCA}"/>
              </a:ext>
            </a:extLst>
          </p:cNvPr>
          <p:cNvPicPr>
            <a:picLocks noChangeAspect="1"/>
          </p:cNvPicPr>
          <p:nvPr/>
        </p:nvPicPr>
        <p:blipFill>
          <a:blip r:embed="rId4"/>
          <a:stretch>
            <a:fillRect/>
          </a:stretch>
        </p:blipFill>
        <p:spPr>
          <a:xfrm>
            <a:off x="6172200" y="2431542"/>
            <a:ext cx="5181600" cy="1994915"/>
          </a:xfrm>
          <a:prstGeom prst="rect">
            <a:avLst/>
          </a:prstGeom>
          <a:noFill/>
        </p:spPr>
      </p:pic>
    </p:spTree>
    <p:extLst>
      <p:ext uri="{BB962C8B-B14F-4D97-AF65-F5344CB8AC3E}">
        <p14:creationId xmlns:p14="http://schemas.microsoft.com/office/powerpoint/2010/main" val="309404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6827-9206-ACEB-9C93-8507AC2829F2}"/>
              </a:ext>
            </a:extLst>
          </p:cNvPr>
          <p:cNvSpPr>
            <a:spLocks noGrp="1"/>
          </p:cNvSpPr>
          <p:nvPr>
            <p:ph type="title"/>
          </p:nvPr>
        </p:nvSpPr>
        <p:spPr>
          <a:xfrm>
            <a:off x="838200" y="365125"/>
            <a:ext cx="10515600" cy="1325563"/>
          </a:xfrm>
        </p:spPr>
        <p:txBody>
          <a:bodyPr anchor="ctr">
            <a:normAutofit/>
          </a:bodyPr>
          <a:lstStyle/>
          <a:p>
            <a:r>
              <a:rPr lang="en-US" dirty="0"/>
              <a:t>ACCESS-CI (RMACC Users Only)</a:t>
            </a:r>
          </a:p>
        </p:txBody>
      </p:sp>
      <p:sp>
        <p:nvSpPr>
          <p:cNvPr id="3" name="Content Placeholder 2">
            <a:extLst>
              <a:ext uri="{FF2B5EF4-FFF2-40B4-BE49-F238E27FC236}">
                <a16:creationId xmlns:a16="http://schemas.microsoft.com/office/drawing/2014/main" id="{CD5D5CEA-5129-ADCC-D85D-22008BA4E647}"/>
              </a:ext>
            </a:extLst>
          </p:cNvPr>
          <p:cNvSpPr>
            <a:spLocks noGrp="1"/>
          </p:cNvSpPr>
          <p:nvPr>
            <p:ph sz="half" idx="1"/>
          </p:nvPr>
        </p:nvSpPr>
        <p:spPr>
          <a:xfrm>
            <a:off x="477473" y="1750124"/>
            <a:ext cx="6896451" cy="4079229"/>
          </a:xfrm>
        </p:spPr>
        <p:txBody>
          <a:bodyPr vert="horz" lIns="91440" tIns="45720" rIns="91440" bIns="45720" rtlCol="0">
            <a:normAutofit fontScale="92500" lnSpcReduction="10000"/>
          </a:bodyPr>
          <a:lstStyle/>
          <a:p>
            <a:pPr>
              <a:lnSpc>
                <a:spcPct val="120000"/>
              </a:lnSpc>
              <a:spcAft>
                <a:spcPts val="600"/>
              </a:spcAft>
            </a:pPr>
            <a:r>
              <a:rPr lang="en-US" sz="3000" dirty="0"/>
              <a:t>Once you have an ACCESS-CI Account, email us at </a:t>
            </a:r>
            <a:r>
              <a:rPr lang="en-US" sz="3000" dirty="0">
                <a:hlinkClick r:id="rId3"/>
              </a:rPr>
              <a:t>rc-help@colorado.edu</a:t>
            </a:r>
            <a:r>
              <a:rPr lang="en-US" sz="3000" dirty="0"/>
              <a:t>  with the following information: </a:t>
            </a:r>
          </a:p>
          <a:p>
            <a:pPr lvl="1"/>
            <a:r>
              <a:rPr lang="en-US" sz="2200" dirty="0"/>
              <a:t>Your ACCESS-CI username</a:t>
            </a:r>
          </a:p>
          <a:p>
            <a:pPr lvl="1"/>
            <a:r>
              <a:rPr lang="en-US" sz="2200" dirty="0"/>
              <a:t>Your institutional affiliation</a:t>
            </a:r>
          </a:p>
          <a:p>
            <a:pPr lvl="1"/>
            <a:r>
              <a:rPr lang="en-US" sz="2200" dirty="0"/>
              <a:t>Your role </a:t>
            </a:r>
          </a:p>
          <a:p>
            <a:pPr lvl="1"/>
            <a:r>
              <a:rPr lang="en-US" sz="2200" dirty="0"/>
              <a:t>Your department</a:t>
            </a:r>
          </a:p>
          <a:p>
            <a:pPr lvl="1"/>
            <a:r>
              <a:rPr lang="en-US" sz="2200" dirty="0"/>
              <a:t>Your first and last name</a:t>
            </a:r>
          </a:p>
          <a:p>
            <a:pPr lvl="1"/>
            <a:r>
              <a:rPr lang="en-US" sz="2200" dirty="0"/>
              <a:t>Your preferred email address</a:t>
            </a:r>
          </a:p>
          <a:p>
            <a:r>
              <a:rPr lang="en-US" sz="3000" dirty="0"/>
              <a:t>We will provision you an account!</a:t>
            </a:r>
          </a:p>
          <a:p>
            <a:pPr lvl="1"/>
            <a:endParaRPr lang="en-US" sz="2600" dirty="0"/>
          </a:p>
        </p:txBody>
      </p:sp>
      <p:pic>
        <p:nvPicPr>
          <p:cNvPr id="5" name="Picture 5">
            <a:extLst>
              <a:ext uri="{FF2B5EF4-FFF2-40B4-BE49-F238E27FC236}">
                <a16:creationId xmlns:a16="http://schemas.microsoft.com/office/drawing/2014/main" id="{11F64B2A-9EC3-AE23-1C79-7C7D482C5DCA}"/>
              </a:ext>
            </a:extLst>
          </p:cNvPr>
          <p:cNvPicPr>
            <a:picLocks noChangeAspect="1"/>
          </p:cNvPicPr>
          <p:nvPr/>
        </p:nvPicPr>
        <p:blipFill>
          <a:blip r:embed="rId4"/>
          <a:stretch>
            <a:fillRect/>
          </a:stretch>
        </p:blipFill>
        <p:spPr>
          <a:xfrm>
            <a:off x="6946083" y="3606014"/>
            <a:ext cx="4516773" cy="1620328"/>
          </a:xfrm>
          <a:prstGeom prst="rect">
            <a:avLst/>
          </a:prstGeom>
          <a:noFill/>
        </p:spPr>
      </p:pic>
    </p:spTree>
    <p:extLst>
      <p:ext uri="{BB962C8B-B14F-4D97-AF65-F5344CB8AC3E}">
        <p14:creationId xmlns:p14="http://schemas.microsoft.com/office/powerpoint/2010/main" val="30696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507419"/>
            <a:ext cx="10515600" cy="1843162"/>
          </a:xfrm>
        </p:spPr>
        <p:txBody>
          <a:bodyPr anchor="b">
            <a:normAutofit/>
          </a:bodyPr>
          <a:lstStyle/>
          <a:p>
            <a:r>
              <a:rPr lang="en-US" dirty="0"/>
              <a:t>Logging in to Open OnDemand</a:t>
            </a:r>
          </a:p>
        </p:txBody>
      </p:sp>
    </p:spTree>
    <p:extLst>
      <p:ext uri="{BB962C8B-B14F-4D97-AF65-F5344CB8AC3E}">
        <p14:creationId xmlns:p14="http://schemas.microsoft.com/office/powerpoint/2010/main" val="3915199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RC_wide" id="{7961C4E4-B50E-A44A-BFCF-4F23BEDC646B}" vid="{33C72D18-F0BF-7748-95B3-476F86C80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1519f9a-9d6a-41c1-afc9-552e4069f82f">
      <UserInfo>
        <DisplayName>Layla Freeborn</DisplayName>
        <AccountId>67</AccountId>
        <AccountType/>
      </UserInfo>
      <UserInfo>
        <DisplayName>Andrew Monaghan</DisplayName>
        <AccountId>21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7" ma:contentTypeDescription="Create a new document." ma:contentTypeScope="" ma:versionID="50749f90ae4eae1d278f67091c14627e">
  <xsd:schema xmlns:xsd="http://www.w3.org/2001/XMLSchema" xmlns:xs="http://www.w3.org/2001/XMLSchema" xmlns:p="http://schemas.microsoft.com/office/2006/metadata/properties" xmlns:ns2="7e49f7d3-8802-46ca-9604-495ce27f67f4" xmlns:ns3="a1519f9a-9d6a-41c1-afc9-552e4069f82f" targetNamespace="http://schemas.microsoft.com/office/2006/metadata/properties" ma:root="true" ma:fieldsID="4c1e1707a2d65fc0da83c6baef1e95c1" ns2:_="" ns3:_="">
    <xsd:import namespace="7e49f7d3-8802-46ca-9604-495ce27f67f4"/>
    <xsd:import namespace="a1519f9a-9d6a-41c1-afc9-552e4069f8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CE14C-17A1-4E78-B1A8-4C1D8EE0A4B6}">
  <ds:schemaRefs>
    <ds:schemaRef ds:uri="a1519f9a-9d6a-41c1-afc9-552e4069f82f"/>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0C3A87B-3729-413F-9291-91BAE8A66B0D}">
  <ds:schemaRefs>
    <ds:schemaRef ds:uri="7e49f7d3-8802-46ca-9604-495ce27f67f4"/>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052062-606F-43D5-8855-61E130C876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513</TotalTime>
  <Words>1292</Words>
  <Application>Microsoft Macintosh PowerPoint</Application>
  <PresentationFormat>Widescreen</PresentationFormat>
  <Paragraphs>189</Paragraphs>
  <Slides>36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Arial Black</vt:lpstr>
      <vt:lpstr>Calibri</vt:lpstr>
      <vt:lpstr>Office Theme</vt:lpstr>
      <vt:lpstr>Alpine in your Browser with Open OnDemand</vt:lpstr>
      <vt:lpstr>Alpine in your Browser with Open OnDemand</vt:lpstr>
      <vt:lpstr>Agenda</vt:lpstr>
      <vt:lpstr>Who is CURC?</vt:lpstr>
      <vt:lpstr>Open OnDemand</vt:lpstr>
      <vt:lpstr>Open OnDemand (at CURC)</vt:lpstr>
      <vt:lpstr>ACCESS-CI (AMC and RMACC Users Only)</vt:lpstr>
      <vt:lpstr>ACCESS-CI (RMACC Users Only)</vt:lpstr>
      <vt:lpstr>Logging in to Open OnDemand</vt:lpstr>
      <vt:lpstr>Logging In</vt:lpstr>
      <vt:lpstr>Logging In</vt:lpstr>
      <vt:lpstr>Logging In (cont.)</vt:lpstr>
      <vt:lpstr>Logging In</vt:lpstr>
      <vt:lpstr>Demo: Logging in to Open OnDemand</vt:lpstr>
      <vt:lpstr>Features of Open OnDemand</vt:lpstr>
      <vt:lpstr>OnDemand Home Page</vt:lpstr>
      <vt:lpstr>Files</vt:lpstr>
      <vt:lpstr>Files Management</vt:lpstr>
      <vt:lpstr>Demo: File Transfer</vt:lpstr>
      <vt:lpstr>Clusters</vt:lpstr>
      <vt:lpstr>Terminal</vt:lpstr>
      <vt:lpstr>Interactive Applications</vt:lpstr>
      <vt:lpstr>Interactive Apps</vt:lpstr>
      <vt:lpstr>Interactive Apps (cont.)</vt:lpstr>
      <vt:lpstr>Custom Application Inputs</vt:lpstr>
      <vt:lpstr>Jupyter Sessions</vt:lpstr>
      <vt:lpstr>Demo: Jupyter Session</vt:lpstr>
      <vt:lpstr>Core Desktop</vt:lpstr>
      <vt:lpstr>Demo: Core Desktop</vt:lpstr>
      <vt:lpstr>RStudio Server</vt:lpstr>
      <vt:lpstr>Demo: RStudio</vt:lpstr>
      <vt:lpstr>MATLAB</vt:lpstr>
      <vt:lpstr>Demo: MATLAB</vt:lpstr>
      <vt:lpstr>VS Code-Server</vt:lpstr>
      <vt:lpstr>Demo: VS Code-Server</vt:lpstr>
      <vt:lpstr>Presentation is available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Offerings</dc:title>
  <dc:creator>Microsoft Office User</dc:creator>
  <cp:lastModifiedBy>Brandon Reyes</cp:lastModifiedBy>
  <cp:revision>43</cp:revision>
  <dcterms:created xsi:type="dcterms:W3CDTF">2021-09-10T22:09:47Z</dcterms:created>
  <dcterms:modified xsi:type="dcterms:W3CDTF">2024-05-22T22:38:07Z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